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0" r:id="rId2"/>
    <p:sldId id="591" r:id="rId3"/>
    <p:sldId id="263" r:id="rId4"/>
    <p:sldId id="604" r:id="rId5"/>
    <p:sldId id="608" r:id="rId6"/>
    <p:sldId id="609" r:id="rId7"/>
    <p:sldId id="611" r:id="rId8"/>
    <p:sldId id="610" r:id="rId9"/>
    <p:sldId id="612" r:id="rId10"/>
    <p:sldId id="587" r:id="rId11"/>
    <p:sldId id="606" r:id="rId12"/>
    <p:sldId id="597" r:id="rId13"/>
    <p:sldId id="602" r:id="rId14"/>
    <p:sldId id="613" r:id="rId15"/>
    <p:sldId id="595" r:id="rId16"/>
    <p:sldId id="289"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wan McDonald" initials="" lastIdx="1" clrIdx="0"/>
  <p:cmAuthor id="1" name="Rowan McDonald" initials="" lastIdx="1" clrIdx="1"/>
  <p:cmAuthor id="2" name="Rowan McDonald" initials="" lastIdx="1" clrIdx="2"/>
  <p:cmAuthor id="3" name="Rowan McDonald" initials="" lastIdx="1" clrIdx="3"/>
  <p:cmAuthor id="4" name="Rowan McDonald" initials="" lastIdx="1" clrIdx="4"/>
  <p:cmAuthor id="5" name="Rowan McDonald" initials="" lastIdx="1" clrIdx="5"/>
  <p:cmAuthor id="6" name="Rowan McDonald" initials="" lastIdx="1" clrIdx="6"/>
  <p:cmAuthor id="7" name="Rowan McDonald" initials="" lastIdx="1" clrIdx="7"/>
  <p:cmAuthor id="8" name="Rowan McDonald" initials="" lastIdx="1" clrIdx="8"/>
  <p:cmAuthor id="9" name="Rowan McDonald" initials="" lastIdx="1" clrIdx="9"/>
  <p:cmAuthor id="10" name="Rowan McDonald" initials="" lastIdx="1" clrIdx="10"/>
  <p:cmAuthor id="11" name="Rowan McDonald" initials="" lastIdx="1" clrIdx="11"/>
  <p:cmAuthor id="12" name="Rowan McDonald" initials="" lastIdx="1" clrIdx="12"/>
  <p:cmAuthor id="13" name="Rowan McDonald" initials="" lastIdx="1" clrIdx="13"/>
  <p:cmAuthor id="14" name="Rowan McDonald" initials="" lastIdx="1" clrIdx="14"/>
  <p:cmAuthor id="15" name="Rowan McDonald" initials="" lastIdx="1" clrIdx="15"/>
  <p:cmAuthor id="16" name="Rowan McDonald" initials="" lastIdx="1" clrIdx="16"/>
  <p:cmAuthor id="17" name="Rowan McDonald" initials="" lastIdx="1" clrIdx="17"/>
  <p:cmAuthor id="18" name="Rowan McDonald" initials="" lastIdx="1"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57"/>
    <p:restoredTop sz="94475"/>
  </p:normalViewPr>
  <p:slideViewPr>
    <p:cSldViewPr snapToGrid="0" snapToObjects="1">
      <p:cViewPr varScale="1">
        <p:scale>
          <a:sx n="106" d="100"/>
          <a:sy n="106" d="100"/>
        </p:scale>
        <p:origin x="-1024"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5F10658-7121-9746-8243-E1FA80FA03CD}" type="datetimeFigureOut">
              <a:rPr lang="en-US"/>
              <a:pPr/>
              <a:t>20/07/08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627BA1-E4FD-A642-B429-D6B2F9083854}" type="slidenum">
              <a:rPr lang="en-US"/>
              <a:pPr/>
              <a:t>‹#›</a:t>
            </a:fld>
            <a:endParaRPr lang="en-US"/>
          </a:p>
        </p:txBody>
      </p:sp>
    </p:spTree>
    <p:extLst>
      <p:ext uri="{BB962C8B-B14F-4D97-AF65-F5344CB8AC3E}">
        <p14:creationId xmlns:p14="http://schemas.microsoft.com/office/powerpoint/2010/main" val="4037070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71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64479727-5A65-2143-AD3C-D6478B738816}"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256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1D2D451B-9023-F341-939D-9505A67AF567}"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9FDD79F8-E46A-3A4F-85B1-B7BE5123F7D0}"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E7C940E8-AC73-4243-9BF8-75D0083655D2}"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31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81FD6716-D926-FE45-9935-D2C627BDDA1C}"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337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3A022C40-F1A1-0F4B-B6D9-FDAC12ADA9F4}"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358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959BB811-BEB1-134E-AC1E-748AE3E7A963}"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
              <a:latin typeface="Calibri" charset="0"/>
            </a:endParaRPr>
          </a:p>
        </p:txBody>
      </p:sp>
      <p:sp>
        <p:nvSpPr>
          <p:cNvPr id="9219"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0730CD25-47F2-D24F-9738-047F10C4A7F4}" type="slidenum">
              <a:rPr lang="es-ES">
                <a:solidFill>
                  <a:srgbClr val="000000"/>
                </a:solidFill>
              </a:rPr>
              <a:pPr/>
              <a:t>3</a:t>
            </a:fld>
            <a:endParaRPr lang="es-E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Copyright </a:t>
            </a:r>
            <a:r>
              <a:rPr lang="en-US" b="1">
                <a:latin typeface="Calibri" charset="0"/>
              </a:rPr>
              <a:t>PresentationGo.com</a:t>
            </a:r>
            <a:r>
              <a:rPr lang="en-US">
                <a:latin typeface="Calibri" charset="0"/>
              </a:rPr>
              <a:t> – The free PowerPoint template library</a:t>
            </a:r>
          </a:p>
        </p:txBody>
      </p:sp>
      <p:sp>
        <p:nvSpPr>
          <p:cNvPr id="112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120AFF9A-47E1-5C42-ADD9-95E608414866}"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Copyright </a:t>
            </a:r>
            <a:r>
              <a:rPr lang="en-US" b="1">
                <a:latin typeface="Calibri" charset="0"/>
              </a:rPr>
              <a:t>PresentationGo.com</a:t>
            </a:r>
            <a:r>
              <a:rPr lang="en-US">
                <a:latin typeface="Calibri" charset="0"/>
              </a:rPr>
              <a:t> – The free PowerPoint template library</a:t>
            </a:r>
          </a:p>
        </p:txBody>
      </p:sp>
      <p:sp>
        <p:nvSpPr>
          <p:cNvPr id="133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803EB285-752C-0545-B47C-ADBD6D02E4A2}"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Copyright </a:t>
            </a:r>
            <a:r>
              <a:rPr lang="en-US" b="1">
                <a:latin typeface="Calibri" charset="0"/>
              </a:rPr>
              <a:t>PresentationGo.com</a:t>
            </a:r>
            <a:r>
              <a:rPr lang="en-US">
                <a:latin typeface="Calibri" charset="0"/>
              </a:rPr>
              <a:t> – The free PowerPoint template library</a:t>
            </a:r>
          </a:p>
        </p:txBody>
      </p:sp>
      <p:sp>
        <p:nvSpPr>
          <p:cNvPr id="1536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477A3B43-4DC2-9C4F-BB10-023F30E54CE8}"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CDFE6C69-759D-E44B-9463-045EF4420B0C}"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19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0FBFD5DE-A342-E245-B3A4-FC40242D7290}"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70FD1FBC-24EB-F545-B37F-FFF8C9B59359}"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	</a:t>
            </a: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28E33E94-AB61-F14D-A718-770E0C9C71DD}"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Picture 6"/>
          <p:cNvSpPr>
            <a:spLocks noChangeAspect="1" noChangeArrowheads="1"/>
          </p:cNvSpPr>
          <p:nvPr userDrawn="1"/>
        </p:nvSpPr>
        <p:spPr bwMode="auto">
          <a:xfrm>
            <a:off x="10447338" y="220663"/>
            <a:ext cx="1501775" cy="352425"/>
          </a:xfrm>
          <a:prstGeom prst="rect">
            <a:avLst/>
          </a:prstGeom>
          <a:no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a:ea typeface="+mn-ea"/>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fld id="{07576FBE-441C-C546-98BA-A4190AC0AA4B}" type="datetime1">
              <a:rPr lang="en-ZA"/>
              <a:pPr/>
              <a:t>20/07/08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A4D273-DBCD-AC40-9442-6CB13C533E04}" type="slidenum">
              <a:rPr lang="en-US"/>
              <a:pPr/>
              <a:t>‹#›</a:t>
            </a:fld>
            <a:endParaRPr lang="en-US"/>
          </a:p>
        </p:txBody>
      </p:sp>
    </p:spTree>
    <p:extLst>
      <p:ext uri="{BB962C8B-B14F-4D97-AF65-F5344CB8AC3E}">
        <p14:creationId xmlns:p14="http://schemas.microsoft.com/office/powerpoint/2010/main" val="37292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F16F762-99A5-3746-9929-42F58DA44E3B}" type="datetime1">
              <a:rPr lang="en-ZA"/>
              <a:pPr/>
              <a:t>20/07/08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4CC355-26C2-154F-8ECD-D7926C0C2A67}" type="slidenum">
              <a:rPr lang="en-US"/>
              <a:pPr/>
              <a:t>‹#›</a:t>
            </a:fld>
            <a:endParaRPr lang="en-US"/>
          </a:p>
        </p:txBody>
      </p:sp>
    </p:spTree>
    <p:extLst>
      <p:ext uri="{BB962C8B-B14F-4D97-AF65-F5344CB8AC3E}">
        <p14:creationId xmlns:p14="http://schemas.microsoft.com/office/powerpoint/2010/main" val="358067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515082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787E9D1-9264-3344-B075-72E8F8677A78}" type="datetime1">
              <a:rPr lang="en-ZA"/>
              <a:pPr/>
              <a:t>20/07/08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B65C537-D6C2-4746-A780-22766BC4EE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7" r:id="rId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jpe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jpe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jpeg"/><Relationship Id="rId5" Type="http://schemas.openxmlformats.org/officeDocument/2006/relationships/image" Target="../media/image9.png"/><Relationship Id="rId6" Type="http://schemas.openxmlformats.org/officeDocument/2006/relationships/hyperlink" Target="http://www.alvimcleantech.com/cms/en/biofilmsensors/faqs"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mailto:tania@innogiene.co.za" TargetMode="External"/><Relationship Id="rId4" Type="http://schemas.openxmlformats.org/officeDocument/2006/relationships/hyperlink" Target="http://www.innogiene.co.za/" TargetMode="Externa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Picture 10"/>
          <p:cNvSpPr>
            <a:spLocks noChangeAspect="1" noChangeArrowheads="1"/>
          </p:cNvSpPr>
          <p:nvPr/>
        </p:nvSpPr>
        <p:spPr bwMode="auto">
          <a:xfrm>
            <a:off x="254000" y="1760538"/>
            <a:ext cx="3213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2"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fld id="{82DE0356-EF4A-CA42-9360-DF49F1A3AA19}" type="slidenum">
              <a:rPr lang="en-US" sz="1200">
                <a:solidFill>
                  <a:srgbClr val="898989"/>
                </a:solidFill>
              </a:rPr>
              <a:pPr/>
              <a:t>1</a:t>
            </a:fld>
            <a:endParaRPr lang="en-US" sz="1200">
              <a:solidFill>
                <a:srgbClr val="898989"/>
              </a:solidFill>
            </a:endParaRPr>
          </a:p>
        </p:txBody>
      </p:sp>
      <p:sp>
        <p:nvSpPr>
          <p:cNvPr id="5123" name="Picture 4"/>
          <p:cNvSpPr>
            <a:spLocks noChangeAspect="1" noChangeArrowheads="1"/>
          </p:cNvSpPr>
          <p:nvPr/>
        </p:nvSpPr>
        <p:spPr bwMode="auto">
          <a:xfrm>
            <a:off x="476250" y="5654675"/>
            <a:ext cx="2990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Rectangle 7"/>
          <p:cNvSpPr/>
          <p:nvPr/>
        </p:nvSpPr>
        <p:spPr>
          <a:xfrm>
            <a:off x="2638425" y="58738"/>
            <a:ext cx="9848850" cy="6858000"/>
          </a:xfrm>
          <a:custGeom>
            <a:avLst/>
            <a:gdLst>
              <a:gd name="connsiteX0" fmla="*/ 0 w 7162800"/>
              <a:gd name="connsiteY0" fmla="*/ 0 h 6858000"/>
              <a:gd name="connsiteX1" fmla="*/ 7162800 w 7162800"/>
              <a:gd name="connsiteY1" fmla="*/ 0 h 6858000"/>
              <a:gd name="connsiteX2" fmla="*/ 7162800 w 7162800"/>
              <a:gd name="connsiteY2" fmla="*/ 6858000 h 6858000"/>
              <a:gd name="connsiteX3" fmla="*/ 0 w 7162800"/>
              <a:gd name="connsiteY3" fmla="*/ 6858000 h 6858000"/>
              <a:gd name="connsiteX4" fmla="*/ 0 w 7162800"/>
              <a:gd name="connsiteY4" fmla="*/ 0 h 6858000"/>
              <a:gd name="connsiteX0" fmla="*/ 0 w 9163050"/>
              <a:gd name="connsiteY0" fmla="*/ 0 h 6858000"/>
              <a:gd name="connsiteX1" fmla="*/ 9163050 w 9163050"/>
              <a:gd name="connsiteY1" fmla="*/ 0 h 6858000"/>
              <a:gd name="connsiteX2" fmla="*/ 9163050 w 9163050"/>
              <a:gd name="connsiteY2" fmla="*/ 6858000 h 6858000"/>
              <a:gd name="connsiteX3" fmla="*/ 2000250 w 9163050"/>
              <a:gd name="connsiteY3" fmla="*/ 6858000 h 6858000"/>
              <a:gd name="connsiteX4" fmla="*/ 0 w 91630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050" h="6858000">
                <a:moveTo>
                  <a:pt x="0" y="0"/>
                </a:moveTo>
                <a:lnTo>
                  <a:pt x="9163050" y="0"/>
                </a:lnTo>
                <a:lnTo>
                  <a:pt x="9163050" y="6858000"/>
                </a:lnTo>
                <a:lnTo>
                  <a:pt x="2000250" y="6858000"/>
                </a:lnTo>
                <a:lnTo>
                  <a:pt x="0" y="0"/>
                </a:lnTo>
                <a:close/>
              </a:path>
            </a:pathLst>
          </a:custGeom>
          <a:solidFill>
            <a:srgbClr val="3A424F"/>
          </a:solidFill>
          <a:ln>
            <a:solidFill>
              <a:srgbClr val="3B4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476250" y="2705100"/>
            <a:ext cx="10948988" cy="1446213"/>
          </a:xfrm>
          <a:prstGeom prst="rect">
            <a:avLst/>
          </a:prstGeom>
        </p:spPr>
        <p:txBody>
          <a:bodyPr>
            <a:spAutoFit/>
          </a:bodyPr>
          <a:lstStyle/>
          <a:p>
            <a:pPr algn="r" eaLnBrk="1" fontAlgn="auto" hangingPunct="1">
              <a:spcBef>
                <a:spcPts val="0"/>
              </a:spcBef>
              <a:spcAft>
                <a:spcPts val="0"/>
              </a:spcAft>
              <a:defRPr/>
            </a:pPr>
            <a:r>
              <a:rPr lang="en-US" sz="4400" b="1" spc="300" dirty="0">
                <a:solidFill>
                  <a:schemeClr val="bg1"/>
                </a:solidFill>
                <a:latin typeface="+mj-lt"/>
                <a:ea typeface="Open Sans" charset="0"/>
                <a:cs typeface="Open Sans" charset="0"/>
              </a:rPr>
              <a:t>Biofilm detection in </a:t>
            </a:r>
          </a:p>
          <a:p>
            <a:pPr algn="r" eaLnBrk="1" fontAlgn="auto" hangingPunct="1">
              <a:spcBef>
                <a:spcPts val="0"/>
              </a:spcBef>
              <a:spcAft>
                <a:spcPts val="0"/>
              </a:spcAft>
              <a:defRPr/>
            </a:pPr>
            <a:r>
              <a:rPr lang="en-US" sz="4400" b="1" spc="300" dirty="0">
                <a:solidFill>
                  <a:schemeClr val="bg1"/>
                </a:solidFill>
                <a:latin typeface="+mj-lt"/>
                <a:ea typeface="Open Sans" charset="0"/>
                <a:cs typeface="Open Sans" charset="0"/>
              </a:rPr>
              <a:t>CIP systems in real-time</a:t>
            </a:r>
            <a:endParaRPr lang="en-US" sz="4000" b="1" spc="300" dirty="0">
              <a:solidFill>
                <a:schemeClr val="bg1"/>
              </a:solidFill>
              <a:latin typeface="+mj-lt"/>
              <a:ea typeface="Open Sans" charset="0"/>
              <a:cs typeface="Open Sans" charset="0"/>
            </a:endParaRPr>
          </a:p>
        </p:txBody>
      </p:sp>
      <p:sp>
        <p:nvSpPr>
          <p:cNvPr id="5126" name="Picture 8"/>
          <p:cNvSpPr>
            <a:spLocks noChangeAspect="1" noChangeArrowheads="1"/>
          </p:cNvSpPr>
          <p:nvPr/>
        </p:nvSpPr>
        <p:spPr bwMode="auto">
          <a:xfrm>
            <a:off x="476250" y="5654675"/>
            <a:ext cx="2990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7" name="Picture 8"/>
          <p:cNvSpPr>
            <a:spLocks noChangeAspect="1" noChangeArrowheads="1"/>
          </p:cNvSpPr>
          <p:nvPr/>
        </p:nvSpPr>
        <p:spPr bwMode="auto">
          <a:xfrm>
            <a:off x="476250" y="5865813"/>
            <a:ext cx="27082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128" name="Picture 9"/>
          <p:cNvPicPr>
            <a:picLocks noChangeAspect="1" noChangeArrowheads="1"/>
          </p:cNvPicPr>
          <p:nvPr/>
        </p:nvPicPr>
        <p:blipFill>
          <a:blip r:embed="rId2">
            <a:extLst>
              <a:ext uri="{28A0092B-C50C-407E-A947-70E740481C1C}">
                <a14:useLocalDpi xmlns:a14="http://schemas.microsoft.com/office/drawing/2010/main" val="0"/>
              </a:ext>
            </a:extLst>
          </a:blip>
          <a:srcRect l="37257" t="7726" r="8125" b="52516"/>
          <a:stretch>
            <a:fillRect/>
          </a:stretch>
        </p:blipFill>
        <p:spPr bwMode="auto">
          <a:xfrm>
            <a:off x="533400" y="5764213"/>
            <a:ext cx="321310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323850"/>
            <a:ext cx="1704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9"/>
          <p:cNvSpPr>
            <a:spLocks noChangeArrowheads="1"/>
          </p:cNvSpPr>
          <p:nvPr/>
        </p:nvSpPr>
        <p:spPr bwMode="auto">
          <a:xfrm>
            <a:off x="1244600" y="412750"/>
            <a:ext cx="995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b="1">
                <a:solidFill>
                  <a:srgbClr val="3B495E"/>
                </a:solidFill>
              </a:rPr>
              <a:t>Alvim set up</a:t>
            </a:r>
            <a:endParaRPr lang="en-GB" sz="3200" b="1">
              <a:solidFill>
                <a:srgbClr val="3B495E"/>
              </a:solidFill>
            </a:endParaRPr>
          </a:p>
        </p:txBody>
      </p:sp>
      <p:sp>
        <p:nvSpPr>
          <p:cNvPr id="22533"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 name="TextBox 1"/>
          <p:cNvSpPr txBox="1"/>
          <p:nvPr/>
        </p:nvSpPr>
        <p:spPr>
          <a:xfrm>
            <a:off x="5937250" y="1423988"/>
            <a:ext cx="5608638" cy="4414837"/>
          </a:xfrm>
          <a:prstGeom prst="rect">
            <a:avLst/>
          </a:prstGeom>
          <a:noFill/>
        </p:spPr>
        <p:txBody>
          <a:bodyPr>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spcBef>
                <a:spcPts val="600"/>
              </a:spcBef>
              <a:spcAft>
                <a:spcPts val="600"/>
              </a:spcAft>
              <a:buFont typeface="Arial" charset="0"/>
              <a:buChar char="•"/>
            </a:pPr>
            <a:r>
              <a:rPr lang="en-GB">
                <a:solidFill>
                  <a:srgbClr val="404040"/>
                </a:solidFill>
              </a:rPr>
              <a:t>The Alvim biofilm sensor is inserted into the line at a point or points where biofilms are most likely to occur.   </a:t>
            </a:r>
          </a:p>
          <a:p>
            <a:pPr>
              <a:spcBef>
                <a:spcPts val="600"/>
              </a:spcBef>
              <a:spcAft>
                <a:spcPts val="600"/>
              </a:spcAft>
              <a:buFont typeface="Arial" charset="0"/>
              <a:buChar char="•"/>
            </a:pPr>
            <a:r>
              <a:rPr lang="en-GB">
                <a:solidFill>
                  <a:srgbClr val="404040"/>
                </a:solidFill>
              </a:rPr>
              <a:t>The sensor is attached to a control box and PLC / PC where the data is collected and is ready for interpretation.</a:t>
            </a:r>
          </a:p>
          <a:p>
            <a:pPr>
              <a:spcBef>
                <a:spcPts val="600"/>
              </a:spcBef>
              <a:spcAft>
                <a:spcPts val="600"/>
              </a:spcAft>
              <a:buFont typeface="Arial" charset="0"/>
              <a:buChar char="•"/>
            </a:pPr>
            <a:r>
              <a:rPr lang="en-ZA">
                <a:solidFill>
                  <a:srgbClr val="404040"/>
                </a:solidFill>
              </a:rPr>
              <a:t>Alvim’s technology, detects the bio-electrochemical signal produced by bacteria. </a:t>
            </a:r>
          </a:p>
          <a:p>
            <a:pPr>
              <a:spcBef>
                <a:spcPts val="600"/>
              </a:spcBef>
              <a:spcAft>
                <a:spcPts val="600"/>
              </a:spcAft>
              <a:buFont typeface="Arial" charset="0"/>
              <a:buChar char="•"/>
            </a:pPr>
            <a:r>
              <a:rPr lang="en-ZA">
                <a:solidFill>
                  <a:srgbClr val="404040"/>
                </a:solidFill>
              </a:rPr>
              <a:t>The signal is directly linked to the biological activity of bacteria, and it is proportional to the surface area covered by biofilm. </a:t>
            </a:r>
          </a:p>
          <a:p>
            <a:pPr>
              <a:spcBef>
                <a:spcPts val="600"/>
              </a:spcBef>
              <a:spcAft>
                <a:spcPts val="600"/>
              </a:spcAft>
              <a:buFont typeface="Arial" charset="0"/>
              <a:buChar char="•"/>
            </a:pPr>
            <a:r>
              <a:rPr lang="en-ZA">
                <a:solidFill>
                  <a:srgbClr val="404040"/>
                </a:solidFill>
              </a:rPr>
              <a:t>Therefore the sensor monitors </a:t>
            </a:r>
            <a:r>
              <a:rPr lang="en-ZA" b="1">
                <a:solidFill>
                  <a:srgbClr val="FF0000"/>
                </a:solidFill>
              </a:rPr>
              <a:t>only living bacteria, not other kinds of fouling</a:t>
            </a:r>
            <a:r>
              <a:rPr lang="en-ZA">
                <a:solidFill>
                  <a:srgbClr val="404040"/>
                </a:solidFill>
              </a:rPr>
              <a:t> (e.g. mineral deposit, fats, proteins, etc.). </a:t>
            </a:r>
          </a:p>
        </p:txBody>
      </p:sp>
      <p:sp>
        <p:nvSpPr>
          <p:cNvPr id="14" name="Rectangle 13"/>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6" name="Picture 17"/>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p:cNvPicPr>
            <a:picLocks noChangeAspect="1" noChangeArrowheads="1"/>
          </p:cNvPicPr>
          <p:nvPr/>
        </p:nvPicPr>
        <p:blipFill>
          <a:blip r:embed="rId5">
            <a:extLst>
              <a:ext uri="{28A0092B-C50C-407E-A947-70E740481C1C}">
                <a14:useLocalDpi xmlns:a14="http://schemas.microsoft.com/office/drawing/2010/main" val="0"/>
              </a:ext>
            </a:extLst>
          </a:blip>
          <a:srcRect b="3529"/>
          <a:stretch>
            <a:fillRect/>
          </a:stretch>
        </p:blipFill>
        <p:spPr bwMode="auto">
          <a:xfrm>
            <a:off x="646113" y="1571625"/>
            <a:ext cx="5160962"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p:cNvCxnSpPr>
          <p:nvPr/>
        </p:nvCxnSpPr>
        <p:spPr>
          <a:xfrm>
            <a:off x="1385888" y="4527550"/>
            <a:ext cx="22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2968625" y="4532313"/>
            <a:ext cx="4079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4567238" y="4527550"/>
            <a:ext cx="4079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V="1">
            <a:off x="4975225" y="4321175"/>
            <a:ext cx="127000" cy="215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5102225" y="1482725"/>
            <a:ext cx="0" cy="1127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3" name="TextBox 21"/>
          <p:cNvSpPr txBox="1">
            <a:spLocks noChangeArrowheads="1"/>
          </p:cNvSpPr>
          <p:nvPr/>
        </p:nvSpPr>
        <p:spPr bwMode="auto">
          <a:xfrm>
            <a:off x="4044950" y="1174750"/>
            <a:ext cx="156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r>
              <a:rPr lang="en-US" sz="1400" b="1">
                <a:solidFill>
                  <a:srgbClr val="FF0000"/>
                </a:solidFill>
              </a:rPr>
              <a:t>Early-stage biofilm</a:t>
            </a: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3">
            <a:extLst>
              <a:ext uri="{28A0092B-C50C-407E-A947-70E740481C1C}">
                <a14:useLocalDpi xmlns:a14="http://schemas.microsoft.com/office/drawing/2010/main" val="0"/>
              </a:ext>
            </a:extLst>
          </a:blip>
          <a:srcRect l="1204" t="1997" r="10982" b="2934"/>
          <a:stretch>
            <a:fillRect/>
          </a:stretch>
        </p:blipFill>
        <p:spPr bwMode="auto">
          <a:xfrm>
            <a:off x="3592513" y="2363788"/>
            <a:ext cx="87661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4580" name="Rectangle 9"/>
          <p:cNvSpPr>
            <a:spLocks noChangeArrowheads="1"/>
          </p:cNvSpPr>
          <p:nvPr/>
        </p:nvSpPr>
        <p:spPr bwMode="auto">
          <a:xfrm>
            <a:off x="1244600" y="412750"/>
            <a:ext cx="8999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b="1">
                <a:solidFill>
                  <a:srgbClr val="3B495E"/>
                </a:solidFill>
              </a:rPr>
              <a:t>Case Study : Dairy processing plant </a:t>
            </a:r>
            <a:endParaRPr lang="en-GB" sz="3200" b="1">
              <a:solidFill>
                <a:srgbClr val="3B495E"/>
              </a:solidFill>
            </a:endParaRPr>
          </a:p>
        </p:txBody>
      </p:sp>
      <p:sp>
        <p:nvSpPr>
          <p:cNvPr id="24581"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 name="Rectangle 11"/>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15"/>
          <p:cNvSpPr txBox="1"/>
          <p:nvPr/>
        </p:nvSpPr>
        <p:spPr>
          <a:xfrm>
            <a:off x="296863" y="1169988"/>
            <a:ext cx="8448675" cy="922337"/>
          </a:xfrm>
          <a:prstGeom prst="rect">
            <a:avLst/>
          </a:prstGeom>
          <a:noFill/>
        </p:spPr>
        <p:txBody>
          <a:bodyPr>
            <a:spAutoFit/>
          </a:bodyPr>
          <a:lstStyle/>
          <a:p>
            <a:pPr>
              <a:defRPr/>
            </a:pPr>
            <a:r>
              <a:rPr lang="en-US" dirty="0">
                <a:solidFill>
                  <a:schemeClr val="tx1">
                    <a:lumMod val="75000"/>
                    <a:lumOff val="25000"/>
                  </a:schemeClr>
                </a:solidFill>
                <a:latin typeface="Calibri" panose="020F0502020204030204" pitchFamily="34" charset="0"/>
                <a:ea typeface="+mn-ea"/>
              </a:rPr>
              <a:t>In this Dairy line, milk flowed for some hours per day.  Then a CIP treatment was conducted and the pipeline was supposed to be left filled with water.  The Alvim sensor was inserted.</a:t>
            </a:r>
          </a:p>
        </p:txBody>
      </p:sp>
      <p:sp>
        <p:nvSpPr>
          <p:cNvPr id="8" name="TextBox 7"/>
          <p:cNvSpPr txBox="1"/>
          <p:nvPr/>
        </p:nvSpPr>
        <p:spPr>
          <a:xfrm>
            <a:off x="296863" y="2641600"/>
            <a:ext cx="3348037" cy="3046413"/>
          </a:xfrm>
          <a:prstGeom prst="rect">
            <a:avLst/>
          </a:prstGeom>
          <a:noFill/>
        </p:spPr>
        <p:txBody>
          <a:bodyPr>
            <a:spAutoFit/>
          </a:bodyPr>
          <a:lstStyle/>
          <a:p>
            <a:pPr>
              <a:spcAft>
                <a:spcPts val="1200"/>
              </a:spcAft>
              <a:defRPr/>
            </a:pPr>
            <a:r>
              <a:rPr lang="en-US" b="1" dirty="0">
                <a:solidFill>
                  <a:srgbClr val="3E59AA"/>
                </a:solidFill>
                <a:latin typeface="Calibri" panose="020F0502020204030204" pitchFamily="34" charset="0"/>
                <a:ea typeface="+mn-ea"/>
              </a:rPr>
              <a:t>Findings:</a:t>
            </a:r>
          </a:p>
          <a:p>
            <a:pPr marL="342900" indent="-342900">
              <a:spcAft>
                <a:spcPts val="1200"/>
              </a:spcAft>
              <a:buFont typeface="+mj-lt"/>
              <a:buAutoNum type="arabicPeriod"/>
              <a:defRPr/>
            </a:pPr>
            <a:r>
              <a:rPr lang="en-US" dirty="0">
                <a:solidFill>
                  <a:schemeClr val="tx1">
                    <a:lumMod val="75000"/>
                    <a:lumOff val="25000"/>
                  </a:schemeClr>
                </a:solidFill>
                <a:latin typeface="Calibri" panose="020F0502020204030204" pitchFamily="34" charset="0"/>
                <a:ea typeface="+mn-ea"/>
              </a:rPr>
              <a:t>The pipeline was </a:t>
            </a:r>
            <a:r>
              <a:rPr lang="en-US" b="1" dirty="0">
                <a:solidFill>
                  <a:schemeClr val="tx1">
                    <a:lumMod val="75000"/>
                    <a:lumOff val="25000"/>
                  </a:schemeClr>
                </a:solidFill>
                <a:latin typeface="Calibri" panose="020F0502020204030204" pitchFamily="34" charset="0"/>
                <a:ea typeface="+mn-ea"/>
              </a:rPr>
              <a:t>left empty </a:t>
            </a:r>
            <a:r>
              <a:rPr lang="en-US" dirty="0">
                <a:solidFill>
                  <a:schemeClr val="tx1">
                    <a:lumMod val="75000"/>
                    <a:lumOff val="25000"/>
                  </a:schemeClr>
                </a:solidFill>
                <a:latin typeface="Calibri" panose="020F0502020204030204" pitchFamily="34" charset="0"/>
                <a:ea typeface="+mn-ea"/>
              </a:rPr>
              <a:t>and not filled with water as instructed</a:t>
            </a:r>
          </a:p>
          <a:p>
            <a:pPr marL="342900" indent="-342900">
              <a:spcAft>
                <a:spcPts val="1200"/>
              </a:spcAft>
              <a:buFont typeface="+mj-lt"/>
              <a:buAutoNum type="arabicPeriod"/>
              <a:defRPr/>
            </a:pPr>
            <a:r>
              <a:rPr lang="en-US" dirty="0">
                <a:solidFill>
                  <a:schemeClr val="tx1">
                    <a:lumMod val="75000"/>
                    <a:lumOff val="25000"/>
                  </a:schemeClr>
                </a:solidFill>
                <a:latin typeface="Calibri" panose="020F0502020204030204" pitchFamily="34" charset="0"/>
                <a:ea typeface="+mn-ea"/>
              </a:rPr>
              <a:t>CIP was </a:t>
            </a:r>
            <a:r>
              <a:rPr lang="en-US" b="1" dirty="0">
                <a:solidFill>
                  <a:schemeClr val="tx1">
                    <a:lumMod val="75000"/>
                    <a:lumOff val="25000"/>
                  </a:schemeClr>
                </a:solidFill>
                <a:latin typeface="Calibri" panose="020F0502020204030204" pitchFamily="34" charset="0"/>
                <a:ea typeface="+mn-ea"/>
              </a:rPr>
              <a:t>not conducted </a:t>
            </a:r>
            <a:r>
              <a:rPr lang="en-US" dirty="0">
                <a:solidFill>
                  <a:schemeClr val="tx1">
                    <a:lumMod val="75000"/>
                    <a:lumOff val="25000"/>
                  </a:schemeClr>
                </a:solidFill>
                <a:latin typeface="Calibri" panose="020F0502020204030204" pitchFamily="34" charset="0"/>
                <a:ea typeface="+mn-ea"/>
              </a:rPr>
              <a:t>on Saturday </a:t>
            </a:r>
          </a:p>
          <a:p>
            <a:pPr marL="342900" indent="-342900">
              <a:spcAft>
                <a:spcPts val="1200"/>
              </a:spcAft>
              <a:buFont typeface="+mj-lt"/>
              <a:buAutoNum type="arabicPeriod"/>
              <a:defRPr/>
            </a:pPr>
            <a:r>
              <a:rPr lang="en-US" dirty="0">
                <a:solidFill>
                  <a:schemeClr val="tx1">
                    <a:lumMod val="75000"/>
                    <a:lumOff val="25000"/>
                  </a:schemeClr>
                </a:solidFill>
                <a:latin typeface="Calibri" panose="020F0502020204030204" pitchFamily="34" charset="0"/>
                <a:ea typeface="+mn-ea"/>
              </a:rPr>
              <a:t>It was also discovered that CIP had </a:t>
            </a:r>
            <a:r>
              <a:rPr lang="en-US" b="1" dirty="0">
                <a:solidFill>
                  <a:schemeClr val="tx1">
                    <a:lumMod val="75000"/>
                    <a:lumOff val="25000"/>
                  </a:schemeClr>
                </a:solidFill>
                <a:latin typeface="Calibri" panose="020F0502020204030204" pitchFamily="34" charset="0"/>
                <a:ea typeface="+mn-ea"/>
              </a:rPr>
              <a:t>never been done </a:t>
            </a:r>
            <a:r>
              <a:rPr lang="en-US" dirty="0">
                <a:solidFill>
                  <a:schemeClr val="tx1">
                    <a:lumMod val="75000"/>
                    <a:lumOff val="25000"/>
                  </a:schemeClr>
                </a:solidFill>
                <a:latin typeface="Calibri" panose="020F0502020204030204" pitchFamily="34" charset="0"/>
                <a:ea typeface="+mn-ea"/>
              </a:rPr>
              <a:t>on Saturdays</a:t>
            </a:r>
          </a:p>
        </p:txBody>
      </p:sp>
      <p:sp>
        <p:nvSpPr>
          <p:cNvPr id="3" name="Oval 2"/>
          <p:cNvSpPr>
            <a:spLocks noChangeAspect="1"/>
          </p:cNvSpPr>
          <p:nvPr/>
        </p:nvSpPr>
        <p:spPr>
          <a:xfrm>
            <a:off x="9324975" y="328613"/>
            <a:ext cx="1816100" cy="17637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No treatment done on Saturdays!</a:t>
            </a:r>
          </a:p>
        </p:txBody>
      </p:sp>
      <p:pic>
        <p:nvPicPr>
          <p:cNvPr id="24586" name="Picture 16"/>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6627" name="Rectangle 9"/>
          <p:cNvSpPr>
            <a:spLocks noChangeArrowheads="1"/>
          </p:cNvSpPr>
          <p:nvPr/>
        </p:nvSpPr>
        <p:spPr bwMode="auto">
          <a:xfrm>
            <a:off x="1244600" y="412750"/>
            <a:ext cx="8999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b="1">
                <a:solidFill>
                  <a:srgbClr val="3B495E"/>
                </a:solidFill>
              </a:rPr>
              <a:t>Case Study : Soft drink beverage plant</a:t>
            </a:r>
            <a:endParaRPr lang="en-GB" sz="3200" b="1">
              <a:solidFill>
                <a:srgbClr val="3B495E"/>
              </a:solidFill>
            </a:endParaRPr>
          </a:p>
        </p:txBody>
      </p:sp>
      <p:sp>
        <p:nvSpPr>
          <p:cNvPr id="26628"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925" y="2106613"/>
            <a:ext cx="796607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
          <p:cNvSpPr txBox="1"/>
          <p:nvPr/>
        </p:nvSpPr>
        <p:spPr>
          <a:xfrm>
            <a:off x="274638" y="2451100"/>
            <a:ext cx="3840162" cy="3324225"/>
          </a:xfrm>
          <a:prstGeom prst="rect">
            <a:avLst/>
          </a:prstGeom>
          <a:noFill/>
        </p:spPr>
        <p:txBody>
          <a:bodyPr>
            <a:spAutoFit/>
          </a:bodyPr>
          <a:lstStyle/>
          <a:p>
            <a:pPr>
              <a:spcAft>
                <a:spcPts val="1200"/>
              </a:spcAft>
              <a:defRPr/>
            </a:pPr>
            <a:r>
              <a:rPr lang="en-US" b="1" dirty="0">
                <a:solidFill>
                  <a:srgbClr val="3E59AA"/>
                </a:solidFill>
                <a:latin typeface="Calibri" panose="020F0502020204030204" pitchFamily="34" charset="0"/>
                <a:ea typeface="+mn-ea"/>
              </a:rPr>
              <a:t>Findings:</a:t>
            </a:r>
          </a:p>
          <a:p>
            <a:pPr marL="285750" indent="-285750">
              <a:spcAft>
                <a:spcPts val="12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rPr>
              <a:t>The Sensor detected </a:t>
            </a:r>
            <a:r>
              <a:rPr lang="en-US" b="1" dirty="0">
                <a:solidFill>
                  <a:schemeClr val="tx1">
                    <a:lumMod val="75000"/>
                    <a:lumOff val="25000"/>
                  </a:schemeClr>
                </a:solidFill>
                <a:latin typeface="Calibri" panose="020F0502020204030204" pitchFamily="34" charset="0"/>
                <a:ea typeface="+mn-ea"/>
              </a:rPr>
              <a:t>biofilm growth </a:t>
            </a:r>
            <a:r>
              <a:rPr lang="en-US" dirty="0">
                <a:solidFill>
                  <a:schemeClr val="tx1">
                    <a:lumMod val="75000"/>
                    <a:lumOff val="25000"/>
                  </a:schemeClr>
                </a:solidFill>
                <a:latin typeface="Calibri" panose="020F0502020204030204" pitchFamily="34" charset="0"/>
                <a:ea typeface="+mn-ea"/>
              </a:rPr>
              <a:t>about 10 days after installation.</a:t>
            </a:r>
          </a:p>
          <a:p>
            <a:pPr marL="285750" indent="-285750">
              <a:spcAft>
                <a:spcPts val="12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rPr>
              <a:t>The sensor detects </a:t>
            </a:r>
            <a:r>
              <a:rPr lang="en-US" b="1" dirty="0">
                <a:solidFill>
                  <a:schemeClr val="tx1">
                    <a:lumMod val="75000"/>
                    <a:lumOff val="25000"/>
                  </a:schemeClr>
                </a:solidFill>
                <a:latin typeface="Calibri" panose="020F0502020204030204" pitchFamily="34" charset="0"/>
                <a:ea typeface="+mn-ea"/>
              </a:rPr>
              <a:t>very early </a:t>
            </a:r>
            <a:r>
              <a:rPr lang="en-US" dirty="0">
                <a:solidFill>
                  <a:schemeClr val="tx1">
                    <a:lumMod val="75000"/>
                    <a:lumOff val="25000"/>
                  </a:schemeClr>
                </a:solidFill>
                <a:latin typeface="Calibri" panose="020F0502020204030204" pitchFamily="34" charset="0"/>
                <a:ea typeface="+mn-ea"/>
              </a:rPr>
              <a:t>stage attachment (the first layer of bacteria).</a:t>
            </a:r>
          </a:p>
          <a:p>
            <a:pPr marL="285750" indent="-285750">
              <a:spcAft>
                <a:spcPts val="12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rPr>
              <a:t>The scheduled CIP treatment was applied a few days after bacterial growth and was effective in </a:t>
            </a:r>
            <a:r>
              <a:rPr lang="en-US" b="1" dirty="0">
                <a:solidFill>
                  <a:schemeClr val="tx1">
                    <a:lumMod val="75000"/>
                    <a:lumOff val="25000"/>
                  </a:schemeClr>
                </a:solidFill>
                <a:latin typeface="Calibri" panose="020F0502020204030204" pitchFamily="34" charset="0"/>
                <a:ea typeface="+mn-ea"/>
              </a:rPr>
              <a:t>removing the biofilm</a:t>
            </a:r>
            <a:r>
              <a:rPr lang="en-US" dirty="0">
                <a:solidFill>
                  <a:schemeClr val="tx1">
                    <a:lumMod val="75000"/>
                    <a:lumOff val="25000"/>
                  </a:schemeClr>
                </a:solidFill>
                <a:latin typeface="Calibri" panose="020F0502020204030204" pitchFamily="34" charset="0"/>
                <a:ea typeface="+mn-ea"/>
              </a:rPr>
              <a:t>.</a:t>
            </a:r>
          </a:p>
        </p:txBody>
      </p:sp>
      <p:sp>
        <p:nvSpPr>
          <p:cNvPr id="3" name="TextBox 2"/>
          <p:cNvSpPr txBox="1"/>
          <p:nvPr/>
        </p:nvSpPr>
        <p:spPr>
          <a:xfrm>
            <a:off x="274638" y="1082675"/>
            <a:ext cx="8766175" cy="923925"/>
          </a:xfrm>
          <a:prstGeom prst="rect">
            <a:avLst/>
          </a:prstGeom>
          <a:noFill/>
        </p:spPr>
        <p:txBody>
          <a:bodyPr>
            <a:spAutoFit/>
          </a:bodyPr>
          <a:lstStyle/>
          <a:p>
            <a:pPr algn="just">
              <a:defRPr/>
            </a:pPr>
            <a:r>
              <a:rPr lang="en-US" dirty="0">
                <a:solidFill>
                  <a:schemeClr val="tx1">
                    <a:lumMod val="75000"/>
                    <a:lumOff val="25000"/>
                  </a:schemeClr>
                </a:solidFill>
                <a:latin typeface="Calibri" panose="020F0502020204030204" pitchFamily="34" charset="0"/>
                <a:ea typeface="+mn-ea"/>
              </a:rPr>
              <a:t>In this production plant CIP was applied at scheduled times. The customer wanted to verify the effectiveness of their CIP treatment against biofilm and decided to install an Alvim sensor into the the feed water line.</a:t>
            </a:r>
          </a:p>
        </p:txBody>
      </p:sp>
      <p:sp>
        <p:nvSpPr>
          <p:cNvPr id="15" name="Oval 14"/>
          <p:cNvSpPr>
            <a:spLocks noChangeAspect="1"/>
          </p:cNvSpPr>
          <p:nvPr/>
        </p:nvSpPr>
        <p:spPr>
          <a:xfrm>
            <a:off x="9242425" y="114300"/>
            <a:ext cx="1814513" cy="17653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chemeClr val="bg1"/>
              </a:solidFill>
            </a:endParaRPr>
          </a:p>
          <a:p>
            <a:pPr algn="ctr">
              <a:defRPr/>
            </a:pPr>
            <a:r>
              <a:rPr lang="en-US" sz="1600" b="1" dirty="0">
                <a:solidFill>
                  <a:schemeClr val="bg1"/>
                </a:solidFill>
              </a:rPr>
              <a:t>Early stage biofilm removed with normal CIP</a:t>
            </a:r>
          </a:p>
        </p:txBody>
      </p:sp>
      <p:pic>
        <p:nvPicPr>
          <p:cNvPr id="26634" name="Picture 15"/>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8675" name="Rectangle 3"/>
          <p:cNvSpPr>
            <a:spLocks noChangeArrowheads="1"/>
          </p:cNvSpPr>
          <p:nvPr/>
        </p:nvSpPr>
        <p:spPr bwMode="auto">
          <a:xfrm>
            <a:off x="1065213" y="420688"/>
            <a:ext cx="995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3B495E"/>
                </a:solidFill>
                <a:cs typeface="Times New Roman" charset="0"/>
              </a:rPr>
              <a:t>Alvim sensor technical information </a:t>
            </a:r>
            <a:endParaRPr lang="en-GB" sz="3200" b="1">
              <a:solidFill>
                <a:srgbClr val="3B495E"/>
              </a:solidFill>
            </a:endParaRPr>
          </a:p>
        </p:txBody>
      </p:sp>
      <p:sp>
        <p:nvSpPr>
          <p:cNvPr id="28676"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 name="Rectangle 20"/>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1" name="Table 10"/>
          <p:cNvGraphicFramePr>
            <a:graphicFrameLocks noGrp="1"/>
          </p:cNvGraphicFramePr>
          <p:nvPr/>
        </p:nvGraphicFramePr>
        <p:xfrm>
          <a:off x="382588" y="1677988"/>
          <a:ext cx="6140450" cy="2116138"/>
        </p:xfrm>
        <a:graphic>
          <a:graphicData uri="http://schemas.openxmlformats.org/drawingml/2006/table">
            <a:tbl>
              <a:tblPr/>
              <a:tblGrid>
                <a:gridCol w="1725612"/>
                <a:gridCol w="4414838"/>
              </a:tblGrid>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FFFFFF"/>
                          </a:solidFill>
                          <a:effectLst/>
                          <a:latin typeface="Calibri" charset="0"/>
                          <a:ea typeface="ＭＳ Ｐゴシック" charset="0"/>
                        </a:rPr>
                        <a:t>Article Code</a:t>
                      </a:r>
                    </a:p>
                  </a:txBody>
                  <a:tcPr marL="91433" marR="91433" marT="45734" marB="45734"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B49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FFFFFF"/>
                          </a:solidFill>
                          <a:effectLst/>
                          <a:latin typeface="Calibri" charset="0"/>
                          <a:ea typeface="ＭＳ Ｐゴシック" charset="0"/>
                        </a:rPr>
                        <a:t>Description</a:t>
                      </a:r>
                    </a:p>
                  </a:txBody>
                  <a:tcPr marL="91433" marR="91433" marT="45734" marB="45734"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3B495E"/>
                    </a:solidFill>
                  </a:tcPr>
                </a:tc>
              </a:tr>
              <a:tr h="841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a:ln>
                            <a:noFill/>
                          </a:ln>
                          <a:solidFill>
                            <a:srgbClr val="000000"/>
                          </a:solidFill>
                          <a:effectLst/>
                          <a:latin typeface="Calibri" charset="0"/>
                          <a:ea typeface="ＭＳ Ｐゴシック" charset="0"/>
                        </a:rPr>
                        <a:t> AS01S3</a:t>
                      </a:r>
                    </a:p>
                  </a:txBody>
                  <a:tcPr marL="91433" marR="91433" marT="45734" marB="45734"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a:ln>
                            <a:noFill/>
                          </a:ln>
                          <a:solidFill>
                            <a:srgbClr val="000000"/>
                          </a:solidFill>
                          <a:effectLst/>
                          <a:latin typeface="Calibri" charset="0"/>
                          <a:ea typeface="ＭＳ Ｐゴシック" charset="0"/>
                        </a:rPr>
                        <a:t>ALVIM biofilm monitoring sensor 4-20 mA and RS485/MODBUS RTU, including - monitoring equipment &amp; cable heads</a:t>
                      </a:r>
                    </a:p>
                  </a:txBody>
                  <a:tcPr marL="91433" marR="91433" marT="45734" marB="45734"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806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Calibri" charset="0"/>
                          <a:ea typeface="ＭＳ Ｐゴシック" charset="0"/>
                        </a:rPr>
                        <a:t>ALVIM_CB_USB</a:t>
                      </a:r>
                    </a:p>
                  </a:txBody>
                  <a:tcPr marL="91433" marR="91433" marT="45734" marB="45734"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Calibri" charset="0"/>
                          <a:ea typeface="ＭＳ Ｐゴシック" charset="0"/>
                        </a:rPr>
                        <a:t>Power unit and RS485/USB communication card – One power unit per 4 sensors</a:t>
                      </a:r>
                    </a:p>
                  </a:txBody>
                  <a:tcPr marL="91433" marR="91433" marT="45734" marB="45734"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86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4151313"/>
            <a:ext cx="2776537"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3933825"/>
            <a:ext cx="17875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5"/>
          <p:cNvPicPr>
            <a:picLocks noChangeAspect="1" noChangeArrowheads="1"/>
          </p:cNvPicPr>
          <p:nvPr/>
        </p:nvPicPr>
        <p:blipFill>
          <a:blip r:embed="rId5">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2675" y="323850"/>
            <a:ext cx="1704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50088" y="1130300"/>
            <a:ext cx="4043362" cy="52641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r>
              <a:rPr lang="en-US" sz="1600"/>
              <a:t>Connection to the process:</a:t>
            </a:r>
          </a:p>
          <a:p>
            <a:pPr>
              <a:buFont typeface="Arial" charset="0"/>
              <a:buChar char="•"/>
            </a:pPr>
            <a:r>
              <a:rPr lang="en-US" sz="1600"/>
              <a:t>Varivent ® Type N</a:t>
            </a:r>
          </a:p>
          <a:p>
            <a:endParaRPr lang="en-US" sz="1600"/>
          </a:p>
          <a:p>
            <a:r>
              <a:rPr lang="en-US" sz="1600"/>
              <a:t>Sensitivity:</a:t>
            </a:r>
          </a:p>
          <a:p>
            <a:pPr>
              <a:buFont typeface="Arial" charset="0"/>
              <a:buChar char="•"/>
            </a:pPr>
            <a:r>
              <a:rPr lang="en-US" sz="1600"/>
              <a:t>100% of surface covered by biofilm                                              (i.e. the first bacterial layer)</a:t>
            </a:r>
          </a:p>
          <a:p>
            <a:pPr>
              <a:buFont typeface="Arial" charset="0"/>
              <a:buChar char="•"/>
            </a:pPr>
            <a:r>
              <a:rPr lang="en-US" sz="1600"/>
              <a:t>Operating conditions</a:t>
            </a:r>
          </a:p>
          <a:p>
            <a:pPr>
              <a:buFont typeface="Arial" charset="0"/>
              <a:buChar char="•"/>
            </a:pPr>
            <a:r>
              <a:rPr lang="en-US" sz="1600"/>
              <a:t>Temperature:  -10&lt;T&lt;+150ºC)</a:t>
            </a:r>
          </a:p>
          <a:p>
            <a:pPr>
              <a:buFont typeface="Arial" charset="0"/>
              <a:buChar char="•"/>
            </a:pPr>
            <a:r>
              <a:rPr lang="en-US" sz="1600" u="sng"/>
              <a:t>(to monitor biofilm growth: +2&lt;T&lt;+40ºC)</a:t>
            </a:r>
          </a:p>
          <a:p>
            <a:pPr>
              <a:buFont typeface="Arial" charset="0"/>
              <a:buChar char="•"/>
            </a:pPr>
            <a:r>
              <a:rPr lang="en-US" sz="1600"/>
              <a:t>Oxygen: &gt;1ppm</a:t>
            </a:r>
          </a:p>
          <a:p>
            <a:pPr>
              <a:buFont typeface="Arial" charset="0"/>
              <a:buChar char="•"/>
            </a:pPr>
            <a:r>
              <a:rPr lang="en-US" sz="1600"/>
              <a:t>Pressure: &lt;10bar</a:t>
            </a:r>
          </a:p>
          <a:p>
            <a:pPr>
              <a:buFont typeface="Arial" charset="0"/>
              <a:buChar char="•"/>
            </a:pPr>
            <a:r>
              <a:rPr lang="en-US" sz="1600"/>
              <a:t>Conductivity: &gt;30µS/cm</a:t>
            </a:r>
          </a:p>
          <a:p>
            <a:endParaRPr lang="en-US" sz="1600"/>
          </a:p>
          <a:p>
            <a:r>
              <a:rPr lang="en-US" sz="1600"/>
              <a:t>Power supply:</a:t>
            </a:r>
          </a:p>
          <a:p>
            <a:pPr>
              <a:buFont typeface="Arial" charset="0"/>
              <a:buChar char="•"/>
            </a:pPr>
            <a:r>
              <a:rPr lang="en-US" sz="1600"/>
              <a:t>12V DC20%</a:t>
            </a:r>
          </a:p>
          <a:p>
            <a:endParaRPr lang="en-US" sz="1600"/>
          </a:p>
          <a:p>
            <a:r>
              <a:rPr lang="en-US" sz="1600"/>
              <a:t>Data communication protocols:</a:t>
            </a:r>
          </a:p>
          <a:p>
            <a:pPr>
              <a:buFont typeface="Arial" charset="0"/>
              <a:buChar char="•"/>
            </a:pPr>
            <a:r>
              <a:rPr lang="en-US" sz="1600"/>
              <a:t>4-20mA and RS485/MODBUS RTU</a:t>
            </a:r>
          </a:p>
          <a:p>
            <a:endParaRPr lang="en-US" sz="1600"/>
          </a:p>
          <a:p>
            <a:r>
              <a:rPr lang="en-US" sz="1600"/>
              <a:t>Wiring:</a:t>
            </a:r>
          </a:p>
          <a:p>
            <a:pPr>
              <a:buFont typeface="Arial" charset="0"/>
              <a:buChar char="•"/>
            </a:pPr>
            <a:r>
              <a:rPr lang="en-US" sz="1600"/>
              <a:t>Standard 6-wire electric cable</a:t>
            </a: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30723" name="Rectangle 3"/>
          <p:cNvSpPr>
            <a:spLocks noChangeArrowheads="1"/>
          </p:cNvSpPr>
          <p:nvPr/>
        </p:nvSpPr>
        <p:spPr bwMode="auto">
          <a:xfrm>
            <a:off x="1065213" y="420688"/>
            <a:ext cx="995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3B495E"/>
                </a:solidFill>
                <a:cs typeface="Times New Roman" charset="0"/>
              </a:rPr>
              <a:t>Alvim FAQ’s</a:t>
            </a:r>
            <a:endParaRPr lang="en-GB" sz="3200" b="1">
              <a:solidFill>
                <a:srgbClr val="3B495E"/>
              </a:solidFill>
            </a:endParaRPr>
          </a:p>
        </p:txBody>
      </p:sp>
      <p:sp>
        <p:nvSpPr>
          <p:cNvPr id="30724"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 name="Rectangle 20"/>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616075"/>
            <a:ext cx="4043362"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5"/>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2675" y="323850"/>
            <a:ext cx="1704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75225" y="3344863"/>
            <a:ext cx="6570663" cy="523875"/>
          </a:xfrm>
          <a:prstGeom prst="rect">
            <a:avLst/>
          </a:prstGeom>
          <a:noFill/>
        </p:spPr>
        <p:txBody>
          <a:bodyPr wrap="none">
            <a:spAutoFit/>
          </a:bodyPr>
          <a:lstStyle/>
          <a:p>
            <a:pPr>
              <a:defRPr/>
            </a:pPr>
            <a:r>
              <a:rPr lang="en-US" sz="2800" dirty="0">
                <a:solidFill>
                  <a:srgbClr val="3E59AA"/>
                </a:solidFill>
                <a:latin typeface="Calibri" panose="020F0502020204030204" pitchFamily="34" charset="0"/>
                <a:ea typeface="+mn-ea"/>
                <a:hlinkClick r:id="rId6"/>
              </a:rPr>
              <a:t>CLICK here to get answers to your questions</a:t>
            </a:r>
            <a:endParaRPr lang="en-US" sz="2800" dirty="0">
              <a:solidFill>
                <a:srgbClr val="3E59AA"/>
              </a:solidFill>
              <a:latin typeface="Calibri" panose="020F0502020204030204" pitchFamily="34" charset="0"/>
              <a:ea typeface="+mn-ea"/>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32771"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l="35121"/>
          <a:stretch>
            <a:fillRect/>
          </a:stretch>
        </p:blipFill>
        <p:spPr bwMode="auto">
          <a:xfrm>
            <a:off x="2657475" y="287338"/>
            <a:ext cx="6877050"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2774" name="Picture 16"/>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8" name="Rectangle 27"/>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1155700" y="420688"/>
            <a:ext cx="1787525" cy="584200"/>
          </a:xfrm>
          <a:prstGeom prst="rect">
            <a:avLst/>
          </a:prstGeom>
        </p:spPr>
        <p:txBody>
          <a:bodyPr wrap="none">
            <a:spAutoFit/>
          </a:bodyPr>
          <a:lstStyle/>
          <a:p>
            <a:pPr algn="ctr" eaLnBrk="1" fontAlgn="auto" hangingPunct="1">
              <a:spcBef>
                <a:spcPts val="0"/>
              </a:spcBef>
              <a:spcAft>
                <a:spcPts val="0"/>
              </a:spcAft>
              <a:defRPr/>
            </a:pPr>
            <a:r>
              <a:rPr lang="en-GB" sz="3200" b="1" dirty="0">
                <a:solidFill>
                  <a:srgbClr val="3B495E"/>
                </a:solidFill>
                <a:latin typeface="Open Sans" panose="020B0606030504020204" pitchFamily="34" charset="0"/>
                <a:ea typeface="Open Sans" panose="020B0606030504020204" pitchFamily="34" charset="0"/>
                <a:cs typeface="Open Sans" panose="020B0606030504020204" pitchFamily="34" charset="0"/>
              </a:rPr>
              <a:t>Contact</a:t>
            </a:r>
            <a:endParaRPr lang="en-US" sz="3200" b="1" dirty="0">
              <a:solidFill>
                <a:srgbClr val="3B495E"/>
              </a:solidFill>
              <a:latin typeface="+mn-lt"/>
              <a:ea typeface="+mn-ea"/>
            </a:endParaRPr>
          </a:p>
        </p:txBody>
      </p:sp>
      <p:sp>
        <p:nvSpPr>
          <p:cNvPr id="25" name="TextBox 24"/>
          <p:cNvSpPr txBox="1"/>
          <p:nvPr/>
        </p:nvSpPr>
        <p:spPr>
          <a:xfrm>
            <a:off x="4479925" y="1527175"/>
            <a:ext cx="2917825" cy="923925"/>
          </a:xfrm>
          <a:prstGeom prst="rect">
            <a:avLst/>
          </a:prstGeom>
          <a:noFill/>
        </p:spPr>
        <p:txBody>
          <a:bodyPr>
            <a:spAutoFit/>
          </a:bodyPr>
          <a:lstStyle/>
          <a:p>
            <a:pPr algn="ctr" eaLnBrk="1" fontAlgn="auto" hangingPunct="1">
              <a:spcBef>
                <a:spcPts val="0"/>
              </a:spcBef>
              <a:spcAft>
                <a:spcPts val="0"/>
              </a:spcAft>
              <a:defRPr/>
            </a:pPr>
            <a:r>
              <a:rPr lang="en-US" dirty="0">
                <a:solidFill>
                  <a:schemeClr val="tx2">
                    <a:lumMod val="75000"/>
                  </a:schemeClr>
                </a:solidFill>
                <a:latin typeface="Open Sans" charset="0"/>
                <a:ea typeface="Open Sans" charset="0"/>
                <a:cs typeface="Open Sans" charset="0"/>
                <a:hlinkClick r:id="rId3"/>
              </a:rPr>
              <a:t>info@innogiene.co.za</a:t>
            </a:r>
            <a:endParaRPr lang="en-US" dirty="0">
              <a:solidFill>
                <a:schemeClr val="tx2">
                  <a:lumMod val="75000"/>
                </a:schemeClr>
              </a:solidFill>
              <a:latin typeface="Open Sans" charset="0"/>
              <a:ea typeface="Open Sans" charset="0"/>
              <a:cs typeface="Open Sans" charset="0"/>
            </a:endParaRPr>
          </a:p>
          <a:p>
            <a:pPr algn="ctr" eaLnBrk="1" fontAlgn="auto" hangingPunct="1">
              <a:spcBef>
                <a:spcPts val="0"/>
              </a:spcBef>
              <a:spcAft>
                <a:spcPts val="0"/>
              </a:spcAft>
              <a:defRPr/>
            </a:pPr>
            <a:r>
              <a:rPr lang="is-IS" dirty="0">
                <a:solidFill>
                  <a:schemeClr val="tx2">
                    <a:lumMod val="75000"/>
                  </a:schemeClr>
                </a:solidFill>
                <a:latin typeface="Open Sans" charset="0"/>
                <a:ea typeface="Open Sans" charset="0"/>
                <a:cs typeface="Open Sans" charset="0"/>
              </a:rPr>
              <a:t>+27 (21) 813-6190</a:t>
            </a:r>
            <a:endParaRPr lang="en-US" dirty="0">
              <a:solidFill>
                <a:schemeClr val="tx2">
                  <a:lumMod val="75000"/>
                </a:schemeClr>
              </a:solidFill>
              <a:latin typeface="Open Sans" charset="0"/>
              <a:ea typeface="Open Sans" charset="0"/>
              <a:cs typeface="Open Sans" charset="0"/>
            </a:endParaRPr>
          </a:p>
          <a:p>
            <a:pPr algn="ctr" eaLnBrk="1" fontAlgn="auto" hangingPunct="1">
              <a:spcBef>
                <a:spcPts val="0"/>
              </a:spcBef>
              <a:spcAft>
                <a:spcPts val="0"/>
              </a:spcAft>
              <a:defRPr/>
            </a:pPr>
            <a:r>
              <a:rPr lang="en-US" dirty="0">
                <a:solidFill>
                  <a:schemeClr val="tx2">
                    <a:lumMod val="75000"/>
                  </a:schemeClr>
                </a:solidFill>
                <a:latin typeface="Open Sans" charset="0"/>
                <a:ea typeface="Open Sans" charset="0"/>
                <a:cs typeface="Open Sans" charset="0"/>
              </a:rPr>
              <a:t>+27 (0) 76 284 7878</a:t>
            </a:r>
          </a:p>
        </p:txBody>
      </p:sp>
      <p:sp>
        <p:nvSpPr>
          <p:cNvPr id="26" name="TextBox 25"/>
          <p:cNvSpPr txBox="1">
            <a:spLocks noChangeArrowheads="1"/>
          </p:cNvSpPr>
          <p:nvPr/>
        </p:nvSpPr>
        <p:spPr bwMode="auto">
          <a:xfrm>
            <a:off x="4822825" y="2647950"/>
            <a:ext cx="2447925" cy="3683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1800">
                <a:solidFill>
                  <a:schemeClr val="tx2">
                    <a:lumMod val="75000"/>
                  </a:schemeClr>
                </a:solidFill>
                <a:latin typeface="Open Sans" panose="020B0606030504020204" pitchFamily="34" charset="0"/>
                <a:ea typeface="+mn-ea"/>
                <a:cs typeface="Open Sans" panose="020B0606030504020204" pitchFamily="34" charset="0"/>
                <a:hlinkClick r:id="rId4"/>
              </a:rPr>
              <a:t>www.innogiene.co.za</a:t>
            </a:r>
            <a:endParaRPr lang="en-US" altLang="en-US" sz="1800">
              <a:solidFill>
                <a:schemeClr val="tx2">
                  <a:lumMod val="75000"/>
                </a:schemeClr>
              </a:solidFill>
              <a:latin typeface="Open Sans" panose="020B0606030504020204" pitchFamily="34" charset="0"/>
              <a:ea typeface="+mn-ea"/>
              <a:cs typeface="Open Sans" panose="020B0606030504020204" pitchFamily="34" charset="0"/>
            </a:endParaRPr>
          </a:p>
        </p:txBody>
      </p:sp>
      <p:sp>
        <p:nvSpPr>
          <p:cNvPr id="27" name="TextBox 26"/>
          <p:cNvSpPr txBox="1"/>
          <p:nvPr/>
        </p:nvSpPr>
        <p:spPr>
          <a:xfrm>
            <a:off x="2049463" y="3178175"/>
            <a:ext cx="7778750" cy="1846263"/>
          </a:xfrm>
          <a:prstGeom prst="rect">
            <a:avLst/>
          </a:prstGeom>
          <a:noFill/>
        </p:spPr>
        <p:txBody>
          <a:bodyPr>
            <a:spAutoFit/>
          </a:bodyPr>
          <a:lstStyle/>
          <a:p>
            <a:pPr algn="ctr" eaLnBrk="1" fontAlgn="auto" hangingPunct="1">
              <a:spcBef>
                <a:spcPts val="0"/>
              </a:spcBef>
              <a:spcAft>
                <a:spcPts val="0"/>
              </a:spcAft>
              <a:defRPr/>
            </a:pPr>
            <a:r>
              <a:rPr lang="en-US" sz="2000" dirty="0">
                <a:solidFill>
                  <a:schemeClr val="tx1">
                    <a:lumMod val="75000"/>
                    <a:lumOff val="25000"/>
                  </a:schemeClr>
                </a:solidFill>
                <a:latin typeface="Open Sans" charset="0"/>
                <a:ea typeface="Open Sans" charset="0"/>
                <a:cs typeface="Open Sans" charset="0"/>
              </a:rPr>
              <a:t>For further </a:t>
            </a:r>
            <a:r>
              <a:rPr lang="en-US" sz="2000" dirty="0">
                <a:solidFill>
                  <a:schemeClr val="tx2">
                    <a:lumMod val="75000"/>
                  </a:schemeClr>
                </a:solidFill>
                <a:latin typeface="Open Sans" charset="0"/>
                <a:ea typeface="Open Sans" charset="0"/>
                <a:cs typeface="Open Sans" charset="0"/>
              </a:rPr>
              <a:t>technical information &amp; validation certificates contact:</a:t>
            </a:r>
          </a:p>
          <a:p>
            <a:pPr algn="ctr" eaLnBrk="1" fontAlgn="auto" hangingPunct="1">
              <a:spcBef>
                <a:spcPts val="0"/>
              </a:spcBef>
              <a:spcAft>
                <a:spcPts val="0"/>
              </a:spcAft>
              <a:defRPr/>
            </a:pPr>
            <a:endParaRPr lang="en-US" sz="2000" dirty="0">
              <a:solidFill>
                <a:schemeClr val="tx2">
                  <a:lumMod val="75000"/>
                </a:schemeClr>
              </a:solidFill>
              <a:latin typeface="Open Sans" charset="0"/>
              <a:ea typeface="Open Sans" charset="0"/>
              <a:cs typeface="Open Sans" charset="0"/>
            </a:endParaRPr>
          </a:p>
          <a:p>
            <a:pPr algn="ctr" eaLnBrk="1" fontAlgn="auto" hangingPunct="1">
              <a:spcBef>
                <a:spcPts val="0"/>
              </a:spcBef>
              <a:spcAft>
                <a:spcPts val="0"/>
              </a:spcAft>
              <a:defRPr/>
            </a:pPr>
            <a:r>
              <a:rPr lang="en-US" sz="2000" dirty="0">
                <a:solidFill>
                  <a:schemeClr val="tx2">
                    <a:lumMod val="75000"/>
                  </a:schemeClr>
                </a:solidFill>
                <a:latin typeface="Open Sans" charset="0"/>
                <a:ea typeface="Open Sans" charset="0"/>
                <a:cs typeface="Open Sans" charset="0"/>
              </a:rPr>
              <a:t>Tania Garcia-Warner</a:t>
            </a:r>
          </a:p>
          <a:p>
            <a:pPr algn="ctr" eaLnBrk="1" fontAlgn="auto" hangingPunct="1">
              <a:spcBef>
                <a:spcPts val="0"/>
              </a:spcBef>
              <a:spcAft>
                <a:spcPts val="0"/>
              </a:spcAft>
              <a:defRPr/>
            </a:pPr>
            <a:r>
              <a:rPr lang="en-US" sz="2000" dirty="0">
                <a:solidFill>
                  <a:schemeClr val="tx2">
                    <a:lumMod val="75000"/>
                  </a:schemeClr>
                </a:solidFill>
                <a:latin typeface="Open Sans" charset="0"/>
                <a:ea typeface="Open Sans" charset="0"/>
                <a:cs typeface="Open Sans" charset="0"/>
                <a:hlinkClick r:id="rId3"/>
              </a:rPr>
              <a:t>tania@innogiene.co.za</a:t>
            </a:r>
            <a:endParaRPr lang="en-US" sz="2000" dirty="0">
              <a:solidFill>
                <a:schemeClr val="tx2">
                  <a:lumMod val="75000"/>
                </a:schemeClr>
              </a:solidFill>
              <a:latin typeface="Open Sans" charset="0"/>
              <a:ea typeface="Open Sans" charset="0"/>
              <a:cs typeface="Open Sans" charset="0"/>
            </a:endParaRPr>
          </a:p>
          <a:p>
            <a:pPr algn="ctr" eaLnBrk="1" fontAlgn="auto" hangingPunct="1">
              <a:spcBef>
                <a:spcPts val="0"/>
              </a:spcBef>
              <a:spcAft>
                <a:spcPts val="0"/>
              </a:spcAft>
              <a:defRPr/>
            </a:pPr>
            <a:endParaRPr lang="en-US" sz="1400" b="1" dirty="0">
              <a:solidFill>
                <a:schemeClr val="tx1">
                  <a:lumMod val="65000"/>
                  <a:lumOff val="35000"/>
                </a:schemeClr>
              </a:solidFill>
              <a:latin typeface="Open Sans" charset="0"/>
              <a:ea typeface="Open Sans" charset="0"/>
              <a:cs typeface="Open Sans" charset="0"/>
            </a:endParaRPr>
          </a:p>
        </p:txBody>
      </p:sp>
      <p:sp>
        <p:nvSpPr>
          <p:cNvPr id="34824" name="TextBox 1"/>
          <p:cNvSpPr txBox="1">
            <a:spLocks noChangeArrowheads="1"/>
          </p:cNvSpPr>
          <p:nvPr/>
        </p:nvSpPr>
        <p:spPr bwMode="auto">
          <a:xfrm>
            <a:off x="522288" y="5953125"/>
            <a:ext cx="6681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r>
              <a:rPr lang="en-GB" sz="1800" i="1"/>
              <a:t>“Nothing is as powerful as an idea whose time has come.” Victor Hugo</a:t>
            </a:r>
          </a:p>
        </p:txBody>
      </p:sp>
      <p:pic>
        <p:nvPicPr>
          <p:cNvPr id="34825" name="Picture 13"/>
          <p:cNvPicPr>
            <a:picLocks noChangeAspect="1" noChangeArrowheads="1"/>
          </p:cNvPicPr>
          <p:nvPr/>
        </p:nvPicPr>
        <p:blipFill>
          <a:blip r:embed="rId5">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6"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 name="TextBox 2"/>
          <p:cNvSpPr txBox="1"/>
          <p:nvPr/>
        </p:nvSpPr>
        <p:spPr>
          <a:xfrm>
            <a:off x="522288" y="1633538"/>
            <a:ext cx="10945812" cy="923925"/>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r>
              <a:rPr lang="en-US">
                <a:solidFill>
                  <a:srgbClr val="404040"/>
                </a:solidFill>
              </a:rPr>
              <a:t>Our area of expertise is reducing your risks associated with biofilms.  With 21 years experience in the food hygiene industry we have selected a basket of products that </a:t>
            </a:r>
            <a:r>
              <a:rPr lang="en-US" b="1">
                <a:solidFill>
                  <a:srgbClr val="404040"/>
                </a:solidFill>
              </a:rPr>
              <a:t>DETECT – REMOVE – PREVENT </a:t>
            </a:r>
            <a:r>
              <a:rPr lang="en-US">
                <a:solidFill>
                  <a:srgbClr val="404040"/>
                </a:solidFill>
              </a:rPr>
              <a:t>biofilm formation on both open surfaces as well as in CIP lines.</a:t>
            </a:r>
            <a:endParaRPr lang="en-US" b="1">
              <a:solidFill>
                <a:srgbClr val="404040"/>
              </a:solidFill>
            </a:endParaRPr>
          </a:p>
        </p:txBody>
      </p:sp>
      <p:sp>
        <p:nvSpPr>
          <p:cNvPr id="6148" name="TextBox 3"/>
          <p:cNvSpPr txBox="1">
            <a:spLocks noChangeArrowheads="1"/>
          </p:cNvSpPr>
          <p:nvPr/>
        </p:nvSpPr>
        <p:spPr bwMode="auto">
          <a:xfrm>
            <a:off x="3894138" y="5776913"/>
            <a:ext cx="8054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pPr algn="r"/>
            <a:r>
              <a:rPr lang="en-US" sz="1400" b="1"/>
              <a:t>Dr Pedro Panisello –</a:t>
            </a:r>
            <a:r>
              <a:rPr lang="en-ZA" sz="1400" b="1"/>
              <a:t>  Assistant Vice-President Operations at Nestle S.A.</a:t>
            </a:r>
          </a:p>
          <a:p>
            <a:pPr algn="r"/>
            <a:r>
              <a:rPr lang="en-US" sz="1400" b="1" i="1">
                <a:ea typeface="Calibri" charset="0"/>
                <a:cs typeface="Times New Roman" charset="0"/>
              </a:rPr>
              <a:t>”Any innovation that brings preventive hygiene solutions to the industry will be of most interest to Nestle”</a:t>
            </a:r>
            <a:endParaRPr lang="en-ZA" sz="1400" b="1" i="1">
              <a:ea typeface="Calibri" charset="0"/>
              <a:cs typeface="Times New Roman" charset="0"/>
            </a:endParaRPr>
          </a:p>
        </p:txBody>
      </p:sp>
      <p:sp>
        <p:nvSpPr>
          <p:cNvPr id="6149" name="TextBox 3"/>
          <p:cNvSpPr txBox="1">
            <a:spLocks noChangeArrowheads="1"/>
          </p:cNvSpPr>
          <p:nvPr/>
        </p:nvSpPr>
        <p:spPr bwMode="auto">
          <a:xfrm>
            <a:off x="1168400" y="420688"/>
            <a:ext cx="10299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r>
              <a:rPr lang="en-GB" sz="3200" b="1">
                <a:solidFill>
                  <a:schemeClr val="tx2"/>
                </a:solidFill>
              </a:rPr>
              <a:t>Reducing your exposure to the risk associated with biofilms </a:t>
            </a:r>
          </a:p>
        </p:txBody>
      </p:sp>
      <p:pic>
        <p:nvPicPr>
          <p:cNvPr id="8" name="Diagram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03500"/>
            <a:ext cx="8178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6151" name="Subtítulo 2"/>
          <p:cNvSpPr>
            <a:spLocks noGrp="1" noChangeArrowheads="1"/>
          </p:cNvSpPr>
          <p:nvPr>
            <p:ph type="subTitle" idx="1"/>
          </p:nvPr>
        </p:nvSpPr>
        <p:spPr>
          <a:xfrm>
            <a:off x="2554288" y="2686050"/>
            <a:ext cx="6400800" cy="665163"/>
          </a:xfrm>
        </p:spPr>
        <p:txBody>
          <a:bodyPr/>
          <a:lstStyle/>
          <a:p>
            <a:r>
              <a:rPr lang="en-US" sz="4000" b="1">
                <a:solidFill>
                  <a:srgbClr val="455465"/>
                </a:solidFill>
                <a:latin typeface="Calibri" charset="0"/>
                <a:cs typeface="Calibri" charset="0"/>
              </a:rPr>
              <a:t>Biofilms</a:t>
            </a:r>
            <a:endParaRPr lang="es-ES_tradnl" sz="4000" b="1">
              <a:solidFill>
                <a:srgbClr val="455465"/>
              </a:solidFill>
              <a:latin typeface="Calibri" charset="0"/>
              <a:cs typeface="Calibri" charset="0"/>
            </a:endParaRPr>
          </a:p>
        </p:txBody>
      </p:sp>
      <p:sp>
        <p:nvSpPr>
          <p:cNvPr id="13" name="Rectangle 12"/>
          <p:cNvSpPr>
            <a:spLocks noChangeArrowheads="1"/>
          </p:cNvSpPr>
          <p:nvPr/>
        </p:nvSpPr>
        <p:spPr bwMode="auto">
          <a:xfrm flipV="1">
            <a:off x="274638" y="6518275"/>
            <a:ext cx="9725025" cy="28575"/>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6153" name="Picture 15"/>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ítulo 2"/>
          <p:cNvSpPr txBox="1">
            <a:spLocks noChangeArrowheads="1"/>
          </p:cNvSpPr>
          <p:nvPr/>
        </p:nvSpPr>
        <p:spPr bwMode="auto">
          <a:xfrm>
            <a:off x="2895600" y="992188"/>
            <a:ext cx="6400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800">
                <a:solidFill>
                  <a:schemeClr val="tx1"/>
                </a:solidFill>
                <a:latin typeface="Calibri" charset="0"/>
                <a:ea typeface="ＭＳ Ｐゴシック" charset="0"/>
              </a:defRPr>
            </a:lvl1pPr>
            <a:lvl2pPr defTabSz="457200">
              <a:defRPr sz="2400">
                <a:solidFill>
                  <a:schemeClr val="tx1"/>
                </a:solidFill>
                <a:latin typeface="Calibri" charset="0"/>
                <a:ea typeface="ＭＳ Ｐゴシック" charset="0"/>
              </a:defRPr>
            </a:lvl2pPr>
            <a:lvl3pPr defTabSz="457200">
              <a:defRPr sz="2000">
                <a:solidFill>
                  <a:schemeClr val="tx1"/>
                </a:solidFill>
                <a:latin typeface="Calibri" charset="0"/>
                <a:ea typeface="ＭＳ Ｐゴシック" charset="0"/>
              </a:defRPr>
            </a:lvl3pPr>
            <a:lvl4pPr defTabSz="457200">
              <a:defRPr>
                <a:solidFill>
                  <a:schemeClr val="tx1"/>
                </a:solidFill>
                <a:latin typeface="Calibri" charset="0"/>
                <a:ea typeface="ＭＳ Ｐゴシック" charset="0"/>
              </a:defRPr>
            </a:lvl4pPr>
            <a:lvl5pPr defTabSz="457200">
              <a:defRPr>
                <a:solidFill>
                  <a:schemeClr val="tx1"/>
                </a:solidFill>
                <a:latin typeface="Calibri" charset="0"/>
                <a:ea typeface="ＭＳ Ｐゴシック" charset="0"/>
              </a:defRPr>
            </a:lvl5pPr>
            <a:lvl6pPr defTabSz="457200" eaLnBrk="0" fontAlgn="base" hangingPunct="0">
              <a:spcAft>
                <a:spcPct val="0"/>
              </a:spcAft>
              <a:buFont typeface="Arial" charset="0"/>
              <a:defRPr>
                <a:solidFill>
                  <a:schemeClr val="tx1"/>
                </a:solidFill>
                <a:latin typeface="Calibri" charset="0"/>
                <a:ea typeface="ＭＳ Ｐゴシック" charset="0"/>
              </a:defRPr>
            </a:lvl6pPr>
            <a:lvl7pPr defTabSz="457200" eaLnBrk="0" fontAlgn="base" hangingPunct="0">
              <a:spcAft>
                <a:spcPct val="0"/>
              </a:spcAft>
              <a:buFont typeface="Arial" charset="0"/>
              <a:defRPr>
                <a:solidFill>
                  <a:schemeClr val="tx1"/>
                </a:solidFill>
                <a:latin typeface="Calibri" charset="0"/>
                <a:ea typeface="ＭＳ Ｐゴシック" charset="0"/>
              </a:defRPr>
            </a:lvl7pPr>
            <a:lvl8pPr defTabSz="457200" eaLnBrk="0" fontAlgn="base" hangingPunct="0">
              <a:spcAft>
                <a:spcPct val="0"/>
              </a:spcAft>
              <a:buFont typeface="Arial" charset="0"/>
              <a:defRPr>
                <a:solidFill>
                  <a:schemeClr val="tx1"/>
                </a:solidFill>
                <a:latin typeface="Calibri" charset="0"/>
                <a:ea typeface="ＭＳ Ｐゴシック" charset="0"/>
              </a:defRPr>
            </a:lvl8pPr>
            <a:lvl9pPr defTabSz="457200" eaLnBrk="0" fontAlgn="base" hangingPunct="0">
              <a:spcAft>
                <a:spcPct val="0"/>
              </a:spcAft>
              <a:buFont typeface="Arial" charset="0"/>
              <a:defRPr>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200" b="1">
                <a:solidFill>
                  <a:srgbClr val="C00000"/>
                </a:solidFill>
                <a:cs typeface="Calibri" charset="0"/>
              </a:rPr>
              <a:t>A complex problem</a:t>
            </a:r>
            <a:endParaRPr lang="es-ES_tradnl" sz="2200" b="1">
              <a:solidFill>
                <a:srgbClr val="C00000"/>
              </a:solidFill>
              <a:cs typeface="Calibri" charset="0"/>
            </a:endParaRPr>
          </a:p>
        </p:txBody>
      </p:sp>
      <p:sp>
        <p:nvSpPr>
          <p:cNvPr id="8194" name="Subtítulo 2"/>
          <p:cNvSpPr>
            <a:spLocks noGrp="1" noChangeArrowheads="1"/>
          </p:cNvSpPr>
          <p:nvPr>
            <p:ph type="subTitle" idx="1"/>
          </p:nvPr>
        </p:nvSpPr>
        <p:spPr>
          <a:xfrm>
            <a:off x="2895600" y="365125"/>
            <a:ext cx="6400800" cy="663575"/>
          </a:xfrm>
        </p:spPr>
        <p:txBody>
          <a:bodyPr/>
          <a:lstStyle/>
          <a:p>
            <a:r>
              <a:rPr lang="en-US" sz="4000" b="1">
                <a:solidFill>
                  <a:srgbClr val="455465"/>
                </a:solidFill>
                <a:latin typeface="Calibri" charset="0"/>
                <a:cs typeface="Calibri" charset="0"/>
              </a:rPr>
              <a:t>Biofilms</a:t>
            </a:r>
            <a:endParaRPr lang="es-ES_tradnl" sz="4000" b="1">
              <a:solidFill>
                <a:srgbClr val="455465"/>
              </a:solidFill>
              <a:latin typeface="Calibri" charset="0"/>
              <a:cs typeface="Calibri" charset="0"/>
            </a:endParaRPr>
          </a:p>
        </p:txBody>
      </p:sp>
      <p:grpSp>
        <p:nvGrpSpPr>
          <p:cNvPr id="8195" name="Agrupar 7"/>
          <p:cNvGrpSpPr>
            <a:grpSpLocks/>
          </p:cNvGrpSpPr>
          <p:nvPr/>
        </p:nvGrpSpPr>
        <p:grpSpPr bwMode="auto">
          <a:xfrm>
            <a:off x="5549900" y="1590675"/>
            <a:ext cx="5003800" cy="2566988"/>
            <a:chOff x="3801450" y="1987715"/>
            <a:chExt cx="5002611" cy="2567327"/>
          </a:xfrm>
        </p:grpSpPr>
        <p:sp>
          <p:nvSpPr>
            <p:cNvPr id="8205" name="CuadroTexto 14"/>
            <p:cNvSpPr txBox="1">
              <a:spLocks noChangeArrowheads="1"/>
            </p:cNvSpPr>
            <p:nvPr/>
          </p:nvSpPr>
          <p:spPr bwMode="auto">
            <a:xfrm>
              <a:off x="4578748" y="1987715"/>
              <a:ext cx="3456120" cy="11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9138">
                <a:defRPr sz="2800">
                  <a:solidFill>
                    <a:schemeClr val="tx1"/>
                  </a:solidFill>
                  <a:latin typeface="Calibri" charset="0"/>
                  <a:ea typeface="ＭＳ Ｐゴシック" charset="0"/>
                </a:defRPr>
              </a:lvl1pPr>
              <a:lvl2pPr marL="742950" indent="-285750" defTabSz="719138">
                <a:defRPr sz="2400">
                  <a:solidFill>
                    <a:schemeClr val="tx1"/>
                  </a:solidFill>
                  <a:latin typeface="Calibri" charset="0"/>
                  <a:ea typeface="ＭＳ Ｐゴシック" charset="0"/>
                </a:defRPr>
              </a:lvl2pPr>
              <a:lvl3pPr defTabSz="719138">
                <a:defRPr sz="2000">
                  <a:solidFill>
                    <a:schemeClr val="tx1"/>
                  </a:solidFill>
                  <a:latin typeface="Calibri" charset="0"/>
                  <a:ea typeface="ＭＳ Ｐゴシック" charset="0"/>
                </a:defRPr>
              </a:lvl3pPr>
              <a:lvl4pPr defTabSz="719138">
                <a:defRPr>
                  <a:solidFill>
                    <a:schemeClr val="tx1"/>
                  </a:solidFill>
                  <a:latin typeface="Calibri" charset="0"/>
                  <a:ea typeface="ＭＳ Ｐゴシック" charset="0"/>
                </a:defRPr>
              </a:lvl4pPr>
              <a:lvl5pPr defTabSz="719138">
                <a:defRPr>
                  <a:solidFill>
                    <a:schemeClr val="tx1"/>
                  </a:solidFill>
                  <a:latin typeface="Calibri" charset="0"/>
                  <a:ea typeface="ＭＳ Ｐゴシック" charset="0"/>
                </a:defRPr>
              </a:lvl5pPr>
              <a:lvl6pPr defTabSz="719138" eaLnBrk="0" fontAlgn="base" hangingPunct="0">
                <a:spcAft>
                  <a:spcPct val="0"/>
                </a:spcAft>
                <a:buFont typeface="Arial" charset="0"/>
                <a:defRPr>
                  <a:solidFill>
                    <a:schemeClr val="tx1"/>
                  </a:solidFill>
                  <a:latin typeface="Calibri" charset="0"/>
                  <a:ea typeface="ＭＳ Ｐゴシック" charset="0"/>
                </a:defRPr>
              </a:lvl6pPr>
              <a:lvl7pPr defTabSz="719138" eaLnBrk="0" fontAlgn="base" hangingPunct="0">
                <a:spcAft>
                  <a:spcPct val="0"/>
                </a:spcAft>
                <a:buFont typeface="Arial" charset="0"/>
                <a:defRPr>
                  <a:solidFill>
                    <a:schemeClr val="tx1"/>
                  </a:solidFill>
                  <a:latin typeface="Calibri" charset="0"/>
                  <a:ea typeface="ＭＳ Ｐゴシック" charset="0"/>
                </a:defRPr>
              </a:lvl7pPr>
              <a:lvl8pPr defTabSz="719138" eaLnBrk="0" fontAlgn="base" hangingPunct="0">
                <a:spcAft>
                  <a:spcPct val="0"/>
                </a:spcAft>
                <a:buFont typeface="Arial" charset="0"/>
                <a:defRPr>
                  <a:solidFill>
                    <a:schemeClr val="tx1"/>
                  </a:solidFill>
                  <a:latin typeface="Calibri" charset="0"/>
                  <a:ea typeface="ＭＳ Ｐゴシック" charset="0"/>
                </a:defRPr>
              </a:lvl8pPr>
              <a:lvl9pPr defTabSz="719138" eaLnBrk="0" fontAlgn="base" hangingPunct="0">
                <a:spcAft>
                  <a:spcPct val="0"/>
                </a:spcAft>
                <a:buFont typeface="Arial" charset="0"/>
                <a:defRPr>
                  <a:solidFill>
                    <a:schemeClr val="tx1"/>
                  </a:solidFill>
                  <a:latin typeface="Calibri" charset="0"/>
                  <a:ea typeface="ＭＳ Ｐゴシック" charset="0"/>
                </a:defRPr>
              </a:lvl9pPr>
            </a:lstStyle>
            <a:p>
              <a:pPr algn="ctr">
                <a:lnSpc>
                  <a:spcPts val="2300"/>
                </a:lnSpc>
              </a:pPr>
              <a:r>
                <a:rPr lang="es-ES_tradnl" sz="1800" b="1">
                  <a:solidFill>
                    <a:srgbClr val="455465"/>
                  </a:solidFill>
                  <a:cs typeface="Calibri" charset="0"/>
                </a:rPr>
                <a:t>B</a:t>
              </a:r>
            </a:p>
            <a:p>
              <a:pPr algn="ctr">
                <a:lnSpc>
                  <a:spcPts val="2300"/>
                </a:lnSpc>
              </a:pPr>
              <a:r>
                <a:rPr lang="en-US" sz="1500" b="1">
                  <a:solidFill>
                    <a:srgbClr val="455465"/>
                  </a:solidFill>
                  <a:cs typeface="Calibri" charset="0"/>
                </a:rPr>
                <a:t>Benthonic bacteria or biofilms</a:t>
              </a:r>
            </a:p>
            <a:p>
              <a:pPr algn="ctr">
                <a:lnSpc>
                  <a:spcPts val="2000"/>
                </a:lnSpc>
              </a:pPr>
              <a:r>
                <a:rPr lang="en-US" sz="1200">
                  <a:solidFill>
                    <a:srgbClr val="455465"/>
                  </a:solidFill>
                  <a:cs typeface="Calibri" charset="0"/>
                </a:rPr>
                <a:t>99% of all bacterial cells exist as biofilms, and only 1% live in planktonic state.</a:t>
              </a:r>
              <a:endParaRPr lang="es-ES_tradnl" sz="1200">
                <a:solidFill>
                  <a:srgbClr val="455465"/>
                </a:solidFill>
                <a:cs typeface="Calibri" charset="0"/>
              </a:endParaRPr>
            </a:p>
          </p:txBody>
        </p:sp>
        <p:pic>
          <p:nvPicPr>
            <p:cNvPr id="8206"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450" y="3476047"/>
              <a:ext cx="5002611" cy="107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6" name="Agrupar 3"/>
          <p:cNvGrpSpPr>
            <a:grpSpLocks/>
          </p:cNvGrpSpPr>
          <p:nvPr/>
        </p:nvGrpSpPr>
        <p:grpSpPr bwMode="auto">
          <a:xfrm>
            <a:off x="1997075" y="1657350"/>
            <a:ext cx="2768600" cy="2800350"/>
            <a:chOff x="473735" y="1987715"/>
            <a:chExt cx="2767584" cy="2800416"/>
          </a:xfrm>
        </p:grpSpPr>
        <p:sp>
          <p:nvSpPr>
            <p:cNvPr id="8203" name="CuadroTexto 5"/>
            <p:cNvSpPr txBox="1">
              <a:spLocks noChangeArrowheads="1"/>
            </p:cNvSpPr>
            <p:nvPr/>
          </p:nvSpPr>
          <p:spPr bwMode="auto">
            <a:xfrm>
              <a:off x="863296" y="1987715"/>
              <a:ext cx="1988463" cy="92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9138">
                <a:defRPr sz="2800">
                  <a:solidFill>
                    <a:schemeClr val="tx1"/>
                  </a:solidFill>
                  <a:latin typeface="Calibri" charset="0"/>
                  <a:ea typeface="ＭＳ Ｐゴシック" charset="0"/>
                </a:defRPr>
              </a:lvl1pPr>
              <a:lvl2pPr marL="742950" indent="-285750" defTabSz="719138">
                <a:defRPr sz="2400">
                  <a:solidFill>
                    <a:schemeClr val="tx1"/>
                  </a:solidFill>
                  <a:latin typeface="Calibri" charset="0"/>
                  <a:ea typeface="ＭＳ Ｐゴシック" charset="0"/>
                </a:defRPr>
              </a:lvl2pPr>
              <a:lvl3pPr defTabSz="719138">
                <a:defRPr sz="2000">
                  <a:solidFill>
                    <a:schemeClr val="tx1"/>
                  </a:solidFill>
                  <a:latin typeface="Calibri" charset="0"/>
                  <a:ea typeface="ＭＳ Ｐゴシック" charset="0"/>
                </a:defRPr>
              </a:lvl3pPr>
              <a:lvl4pPr defTabSz="719138">
                <a:defRPr>
                  <a:solidFill>
                    <a:schemeClr val="tx1"/>
                  </a:solidFill>
                  <a:latin typeface="Calibri" charset="0"/>
                  <a:ea typeface="ＭＳ Ｐゴシック" charset="0"/>
                </a:defRPr>
              </a:lvl4pPr>
              <a:lvl5pPr defTabSz="719138">
                <a:defRPr>
                  <a:solidFill>
                    <a:schemeClr val="tx1"/>
                  </a:solidFill>
                  <a:latin typeface="Calibri" charset="0"/>
                  <a:ea typeface="ＭＳ Ｐゴシック" charset="0"/>
                </a:defRPr>
              </a:lvl5pPr>
              <a:lvl6pPr defTabSz="719138" eaLnBrk="0" fontAlgn="base" hangingPunct="0">
                <a:spcAft>
                  <a:spcPct val="0"/>
                </a:spcAft>
                <a:buFont typeface="Arial" charset="0"/>
                <a:defRPr>
                  <a:solidFill>
                    <a:schemeClr val="tx1"/>
                  </a:solidFill>
                  <a:latin typeface="Calibri" charset="0"/>
                  <a:ea typeface="ＭＳ Ｐゴシック" charset="0"/>
                </a:defRPr>
              </a:lvl6pPr>
              <a:lvl7pPr defTabSz="719138" eaLnBrk="0" fontAlgn="base" hangingPunct="0">
                <a:spcAft>
                  <a:spcPct val="0"/>
                </a:spcAft>
                <a:buFont typeface="Arial" charset="0"/>
                <a:defRPr>
                  <a:solidFill>
                    <a:schemeClr val="tx1"/>
                  </a:solidFill>
                  <a:latin typeface="Calibri" charset="0"/>
                  <a:ea typeface="ＭＳ Ｐゴシック" charset="0"/>
                </a:defRPr>
              </a:lvl7pPr>
              <a:lvl8pPr defTabSz="719138" eaLnBrk="0" fontAlgn="base" hangingPunct="0">
                <a:spcAft>
                  <a:spcPct val="0"/>
                </a:spcAft>
                <a:buFont typeface="Arial" charset="0"/>
                <a:defRPr>
                  <a:solidFill>
                    <a:schemeClr val="tx1"/>
                  </a:solidFill>
                  <a:latin typeface="Calibri" charset="0"/>
                  <a:ea typeface="ＭＳ Ｐゴシック" charset="0"/>
                </a:defRPr>
              </a:lvl8pPr>
              <a:lvl9pPr defTabSz="719138" eaLnBrk="0" fontAlgn="base" hangingPunct="0">
                <a:spcAft>
                  <a:spcPct val="0"/>
                </a:spcAft>
                <a:buFont typeface="Arial" charset="0"/>
                <a:defRPr>
                  <a:solidFill>
                    <a:schemeClr val="tx1"/>
                  </a:solidFill>
                  <a:latin typeface="Calibri" charset="0"/>
                  <a:ea typeface="ＭＳ Ｐゴシック" charset="0"/>
                </a:defRPr>
              </a:lvl9pPr>
            </a:lstStyle>
            <a:p>
              <a:pPr algn="ctr">
                <a:lnSpc>
                  <a:spcPts val="2300"/>
                </a:lnSpc>
              </a:pPr>
              <a:r>
                <a:rPr lang="es-ES_tradnl" sz="1800" b="1">
                  <a:solidFill>
                    <a:srgbClr val="455465"/>
                  </a:solidFill>
                  <a:cs typeface="Calibri" charset="0"/>
                </a:rPr>
                <a:t>A</a:t>
              </a:r>
            </a:p>
            <a:p>
              <a:pPr algn="ctr">
                <a:lnSpc>
                  <a:spcPts val="2300"/>
                </a:lnSpc>
              </a:pPr>
              <a:r>
                <a:rPr lang="en-US" sz="1500" b="1">
                  <a:solidFill>
                    <a:srgbClr val="455465"/>
                  </a:solidFill>
                  <a:cs typeface="Calibri" charset="0"/>
                </a:rPr>
                <a:t>Planktonic bacteria</a:t>
              </a:r>
            </a:p>
            <a:p>
              <a:pPr algn="ctr">
                <a:lnSpc>
                  <a:spcPts val="1800"/>
                </a:lnSpc>
              </a:pPr>
              <a:r>
                <a:rPr lang="es-ES_tradnl" sz="1200">
                  <a:solidFill>
                    <a:srgbClr val="455465"/>
                  </a:solidFill>
                  <a:cs typeface="Calibri" charset="0"/>
                </a:rPr>
                <a:t>(</a:t>
              </a:r>
              <a:r>
                <a:rPr lang="en-US" sz="1200">
                  <a:solidFill>
                    <a:srgbClr val="455465"/>
                  </a:solidFill>
                  <a:cs typeface="Calibri" charset="0"/>
                </a:rPr>
                <a:t>non-attached bacteria</a:t>
              </a:r>
              <a:r>
                <a:rPr lang="es-ES_tradnl" sz="1200">
                  <a:solidFill>
                    <a:srgbClr val="455465"/>
                  </a:solidFill>
                  <a:cs typeface="Calibri" charset="0"/>
                </a:rPr>
                <a:t>)</a:t>
              </a:r>
            </a:p>
          </p:txBody>
        </p:sp>
        <p:pic>
          <p:nvPicPr>
            <p:cNvPr id="8204" name="Imagen 18" descr="planctonic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35" y="3123923"/>
              <a:ext cx="2767584" cy="166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a:spLocks noChangeArrowheads="1"/>
          </p:cNvSpPr>
          <p:nvPr/>
        </p:nvSpPr>
        <p:spPr bwMode="auto">
          <a:xfrm flipV="1">
            <a:off x="274638" y="6518275"/>
            <a:ext cx="9725025" cy="28575"/>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8198" name="Slide Number Placeholder 7"/>
          <p:cNvSpPr txBox="1">
            <a:spLocks noChangeArrowheads="1"/>
          </p:cNvSpPr>
          <p:nvPr/>
        </p:nvSpPr>
        <p:spPr bwMode="auto">
          <a:xfrm>
            <a:off x="11660188" y="6400800"/>
            <a:ext cx="3349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r>
              <a:rPr lang="en-US" sz="1600">
                <a:solidFill>
                  <a:schemeClr val="bg1"/>
                </a:solidFill>
              </a:rPr>
              <a:t>3</a:t>
            </a:r>
          </a:p>
        </p:txBody>
      </p:sp>
      <p:sp>
        <p:nvSpPr>
          <p:cNvPr id="18" name="Rectangle 17"/>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16-point Star 10"/>
          <p:cNvSpPr>
            <a:spLocks noChangeAspect="1"/>
          </p:cNvSpPr>
          <p:nvPr/>
        </p:nvSpPr>
        <p:spPr>
          <a:xfrm>
            <a:off x="7264400" y="4635500"/>
            <a:ext cx="1930400" cy="1728788"/>
          </a:xfrm>
          <a:prstGeom prst="star16">
            <a:avLst/>
          </a:prstGeom>
          <a:solidFill>
            <a:srgbClr val="3A42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Difficult to remove with conventional chemistry</a:t>
            </a:r>
          </a:p>
        </p:txBody>
      </p:sp>
      <p:sp>
        <p:nvSpPr>
          <p:cNvPr id="20" name="16-point Star 19"/>
          <p:cNvSpPr>
            <a:spLocks noChangeAspect="1"/>
          </p:cNvSpPr>
          <p:nvPr/>
        </p:nvSpPr>
        <p:spPr>
          <a:xfrm>
            <a:off x="2444750" y="4648200"/>
            <a:ext cx="1930400" cy="1728788"/>
          </a:xfrm>
          <a:prstGeom prst="star16">
            <a:avLst/>
          </a:prstGeom>
          <a:solidFill>
            <a:srgbClr val="3A424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dirty="0"/>
              <a:t>Easy to remove with </a:t>
            </a:r>
            <a:r>
              <a:rPr lang="en-US" sz="1200" dirty="0"/>
              <a:t>conventional</a:t>
            </a:r>
            <a:r>
              <a:rPr lang="en-US" sz="1300" dirty="0"/>
              <a:t> chemistry</a:t>
            </a:r>
          </a:p>
        </p:txBody>
      </p:sp>
      <p:pic>
        <p:nvPicPr>
          <p:cNvPr id="8202" name="Picture 20"/>
          <p:cNvPicPr>
            <a:picLocks noChangeAspect="1" noChangeArrowheads="1"/>
          </p:cNvPicPr>
          <p:nvPr/>
        </p:nvPicPr>
        <p:blipFill>
          <a:blip r:embed="rId5">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626"/>
          <p:cNvSpPr>
            <a:spLocks/>
          </p:cNvSpPr>
          <p:nvPr/>
        </p:nvSpPr>
        <p:spPr bwMode="auto">
          <a:xfrm>
            <a:off x="7229475" y="3543300"/>
            <a:ext cx="0" cy="1349375"/>
          </a:xfrm>
          <a:custGeom>
            <a:avLst/>
            <a:gdLst>
              <a:gd name="T0" fmla="*/ 2581 h 2581"/>
              <a:gd name="T1" fmla="*/ 0 h 2581"/>
              <a:gd name="T2" fmla="*/ 2581 h 2581"/>
              <a:gd name="T3" fmla="*/ 2581 h 2581"/>
            </a:gdLst>
            <a:ahLst/>
            <a:cxnLst>
              <a:cxn ang="0">
                <a:pos x="0" y="T0"/>
              </a:cxn>
              <a:cxn ang="0">
                <a:pos x="0" y="T1"/>
              </a:cxn>
              <a:cxn ang="0">
                <a:pos x="0" y="T2"/>
              </a:cxn>
              <a:cxn ang="0">
                <a:pos x="0" y="T3"/>
              </a:cxn>
            </a:cxnLst>
            <a:rect l="0" t="0" r="r" b="b"/>
            <a:pathLst>
              <a:path h="2581">
                <a:moveTo>
                  <a:pt x="0" y="2581"/>
                </a:moveTo>
                <a:lnTo>
                  <a:pt x="0" y="0"/>
                </a:lnTo>
                <a:lnTo>
                  <a:pt x="0" y="2581"/>
                </a:lnTo>
                <a:lnTo>
                  <a:pt x="0" y="2581"/>
                </a:lnTo>
                <a:close/>
              </a:path>
            </a:pathLst>
          </a:custGeom>
          <a:solidFill>
            <a:srgbClr val="C02E49"/>
          </a:solidFill>
          <a:ln>
            <a:noFill/>
          </a:ln>
        </p:spPr>
        <p:txBody>
          <a:bodyPr lIns="68580" tIns="34290" rIns="68580" bIns="34290"/>
          <a:lstStyle/>
          <a:p>
            <a:pPr>
              <a:defRPr/>
            </a:pPr>
            <a:endParaRPr lang="en-US" sz="1350">
              <a:latin typeface="Calibri" panose="020F0502020204030204" pitchFamily="34" charset="0"/>
              <a:ea typeface="+mn-ea"/>
            </a:endParaRPr>
          </a:p>
        </p:txBody>
      </p:sp>
      <p:sp>
        <p:nvSpPr>
          <p:cNvPr id="36" name="Rectangle 35"/>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E59AA"/>
              </a:solidFill>
            </a:endParaRPr>
          </a:p>
        </p:txBody>
      </p:sp>
      <p:sp>
        <p:nvSpPr>
          <p:cNvPr id="60" name="Rectangle 59"/>
          <p:cNvSpPr/>
          <p:nvPr/>
        </p:nvSpPr>
        <p:spPr>
          <a:xfrm>
            <a:off x="1146175" y="496888"/>
            <a:ext cx="730408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ZA" sz="3200" b="1" dirty="0">
                <a:solidFill>
                  <a:srgbClr val="3B495E"/>
                </a:solidFill>
              </a:rPr>
              <a:t>Risks associated with biofilms in CIP lines</a:t>
            </a:r>
            <a:endParaRPr lang="en-US" sz="3200" b="1" dirty="0">
              <a:solidFill>
                <a:srgbClr val="3B495E"/>
              </a:solidFill>
            </a:endParaRPr>
          </a:p>
        </p:txBody>
      </p:sp>
      <p:sp>
        <p:nvSpPr>
          <p:cNvPr id="10244"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45" name="TextBox 25"/>
          <p:cNvSpPr txBox="1">
            <a:spLocks noChangeArrowheads="1"/>
          </p:cNvSpPr>
          <p:nvPr/>
        </p:nvSpPr>
        <p:spPr bwMode="auto">
          <a:xfrm>
            <a:off x="1146175" y="911225"/>
            <a:ext cx="10271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pPr>
              <a:lnSpc>
                <a:spcPts val="2400"/>
              </a:lnSpc>
              <a:spcAft>
                <a:spcPts val="1200"/>
              </a:spcAft>
            </a:pPr>
            <a:r>
              <a:rPr lang="en-GB" sz="2000" b="1">
                <a:solidFill>
                  <a:srgbClr val="3E59AA"/>
                </a:solidFill>
              </a:rPr>
              <a:t>Microbial biofilms represents serious food safety and productivity risks in industries where water is a critical process element.</a:t>
            </a:r>
          </a:p>
        </p:txBody>
      </p:sp>
      <p:sp>
        <p:nvSpPr>
          <p:cNvPr id="3" name="TextBox 2"/>
          <p:cNvSpPr txBox="1"/>
          <p:nvPr/>
        </p:nvSpPr>
        <p:spPr>
          <a:xfrm>
            <a:off x="522288" y="2024063"/>
            <a:ext cx="6070600" cy="4616450"/>
          </a:xfrm>
          <a:prstGeom prst="rect">
            <a:avLst/>
          </a:prstGeom>
          <a:noFill/>
        </p:spPr>
        <p:txBody>
          <a:bodyPr>
            <a:spAutoFit/>
          </a:bodyPr>
          <a:lstStyle/>
          <a:p>
            <a:pPr algn="just">
              <a:defRPr/>
            </a:pPr>
            <a:r>
              <a:rPr lang="en-US" b="1" dirty="0">
                <a:solidFill>
                  <a:schemeClr val="tx1">
                    <a:lumMod val="75000"/>
                    <a:lumOff val="25000"/>
                  </a:schemeClr>
                </a:solidFill>
                <a:latin typeface="Calibri" panose="020F0502020204030204" pitchFamily="34" charset="0"/>
                <a:ea typeface="+mn-ea"/>
              </a:rPr>
              <a:t>Biofilms can cause one or more of the following problems:</a:t>
            </a:r>
          </a:p>
          <a:p>
            <a:pPr algn="just">
              <a:defRPr/>
            </a:pPr>
            <a:endParaRPr lang="en-US" b="1" dirty="0">
              <a:solidFill>
                <a:schemeClr val="tx1">
                  <a:lumMod val="75000"/>
                  <a:lumOff val="25000"/>
                </a:schemeClr>
              </a:solidFill>
              <a:latin typeface="Calibri" panose="020F0502020204030204" pitchFamily="34" charset="0"/>
              <a:ea typeface="+mn-ea"/>
            </a:endParaRPr>
          </a:p>
          <a:p>
            <a:pPr marL="285750" indent="-285750" algn="just">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cs typeface="Calibri" panose="020F0502020204030204" pitchFamily="34" charset="0"/>
              </a:rPr>
              <a:t>Major </a:t>
            </a:r>
            <a:r>
              <a:rPr lang="en-US" b="1" dirty="0">
                <a:solidFill>
                  <a:schemeClr val="tx1">
                    <a:lumMod val="75000"/>
                    <a:lumOff val="25000"/>
                  </a:schemeClr>
                </a:solidFill>
                <a:latin typeface="Calibri" panose="020F0502020204030204" pitchFamily="34" charset="0"/>
                <a:ea typeface="+mn-ea"/>
                <a:cs typeface="Calibri" panose="020F0502020204030204" pitchFamily="34" charset="0"/>
              </a:rPr>
              <a:t>food safety </a:t>
            </a:r>
            <a:r>
              <a:rPr lang="en-US" dirty="0">
                <a:solidFill>
                  <a:schemeClr val="tx1">
                    <a:lumMod val="75000"/>
                    <a:lumOff val="25000"/>
                  </a:schemeClr>
                </a:solidFill>
                <a:latin typeface="Calibri" panose="020F0502020204030204" pitchFamily="34" charset="0"/>
                <a:ea typeface="+mn-ea"/>
                <a:cs typeface="Calibri" panose="020F0502020204030204" pitchFamily="34" charset="0"/>
              </a:rPr>
              <a:t>problems</a:t>
            </a:r>
          </a:p>
          <a:p>
            <a:pPr marL="285750" indent="-285750" algn="just">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cs typeface="Calibri" panose="020F0502020204030204" pitchFamily="34" charset="0"/>
              </a:rPr>
              <a:t>Reduced </a:t>
            </a:r>
            <a:r>
              <a:rPr lang="en-US" b="1" dirty="0">
                <a:solidFill>
                  <a:schemeClr val="tx1">
                    <a:lumMod val="75000"/>
                    <a:lumOff val="25000"/>
                  </a:schemeClr>
                </a:solidFill>
                <a:latin typeface="Calibri" panose="020F0502020204030204" pitchFamily="34" charset="0"/>
                <a:ea typeface="+mn-ea"/>
                <a:cs typeface="Calibri" panose="020F0502020204030204" pitchFamily="34" charset="0"/>
              </a:rPr>
              <a:t>thermal efficiency </a:t>
            </a:r>
            <a:r>
              <a:rPr lang="en-US" dirty="0">
                <a:solidFill>
                  <a:schemeClr val="tx1">
                    <a:lumMod val="75000"/>
                    <a:lumOff val="25000"/>
                  </a:schemeClr>
                </a:solidFill>
                <a:latin typeface="Calibri" panose="020F0502020204030204" pitchFamily="34" charset="0"/>
                <a:ea typeface="+mn-ea"/>
                <a:cs typeface="Calibri" panose="020F0502020204030204" pitchFamily="34" charset="0"/>
              </a:rPr>
              <a:t>of heat exchangers                 (e.g. by 30% for a 20 micron thick bacterial layer).</a:t>
            </a:r>
          </a:p>
          <a:p>
            <a:pPr marL="285750" indent="-285750" algn="just">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cs typeface="Calibri" panose="020F0502020204030204" pitchFamily="34" charset="0"/>
              </a:rPr>
              <a:t>Increased </a:t>
            </a:r>
            <a:r>
              <a:rPr lang="en-US" b="1" dirty="0">
                <a:solidFill>
                  <a:schemeClr val="tx1">
                    <a:lumMod val="75000"/>
                    <a:lumOff val="25000"/>
                  </a:schemeClr>
                </a:solidFill>
                <a:latin typeface="Calibri" panose="020F0502020204030204" pitchFamily="34" charset="0"/>
                <a:ea typeface="+mn-ea"/>
                <a:cs typeface="Calibri" panose="020F0502020204030204" pitchFamily="34" charset="0"/>
              </a:rPr>
              <a:t>inorganic fouling</a:t>
            </a:r>
            <a:r>
              <a:rPr lang="en-US" dirty="0">
                <a:solidFill>
                  <a:schemeClr val="tx1">
                    <a:lumMod val="75000"/>
                    <a:lumOff val="25000"/>
                  </a:schemeClr>
                </a:solidFill>
                <a:latin typeface="Calibri" panose="020F0502020204030204" pitchFamily="34" charset="0"/>
                <a:ea typeface="+mn-ea"/>
                <a:cs typeface="Calibri" panose="020F0502020204030204" pitchFamily="34" charset="0"/>
              </a:rPr>
              <a:t>, producing sticky substances which increase particle adhesion.</a:t>
            </a:r>
          </a:p>
          <a:p>
            <a:pPr marL="285750" indent="-285750" algn="just">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cs typeface="Calibri" panose="020F0502020204030204" pitchFamily="34" charset="0"/>
              </a:rPr>
              <a:t>This paves the way for macrofouling to occur - where bigger organisms attach to the sticky layer, which in turn can constrict water flow and increased energy consumption.</a:t>
            </a:r>
          </a:p>
          <a:p>
            <a:pPr marL="285750" indent="-285750" algn="just">
              <a:spcBef>
                <a:spcPts val="600"/>
              </a:spcBef>
              <a:spcAft>
                <a:spcPts val="600"/>
              </a:spcAft>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mn-ea"/>
                <a:cs typeface="Calibri" panose="020F0502020204030204" pitchFamily="34" charset="0"/>
              </a:rPr>
              <a:t>Microbially influenced </a:t>
            </a:r>
            <a:r>
              <a:rPr lang="en-US" b="1" dirty="0">
                <a:solidFill>
                  <a:schemeClr val="tx1">
                    <a:lumMod val="75000"/>
                    <a:lumOff val="25000"/>
                  </a:schemeClr>
                </a:solidFill>
                <a:latin typeface="Calibri" panose="020F0502020204030204" pitchFamily="34" charset="0"/>
                <a:ea typeface="+mn-ea"/>
                <a:cs typeface="Calibri" panose="020F0502020204030204" pitchFamily="34" charset="0"/>
              </a:rPr>
              <a:t>corrosion</a:t>
            </a:r>
            <a:r>
              <a:rPr lang="en-US" dirty="0">
                <a:solidFill>
                  <a:schemeClr val="tx1">
                    <a:lumMod val="75000"/>
                    <a:lumOff val="25000"/>
                  </a:schemeClr>
                </a:solidFill>
                <a:latin typeface="Calibri" panose="020F0502020204030204" pitchFamily="34" charset="0"/>
                <a:ea typeface="+mn-ea"/>
                <a:cs typeface="Calibri" panose="020F0502020204030204" pitchFamily="34" charset="0"/>
              </a:rPr>
              <a:t> (MIC) which accounts for multi-billion dollars of industrial damages globally.</a:t>
            </a:r>
          </a:p>
          <a:p>
            <a:pPr algn="just">
              <a:defRPr/>
            </a:pPr>
            <a:endParaRPr lang="en-US" dirty="0">
              <a:solidFill>
                <a:schemeClr val="tx1">
                  <a:lumMod val="75000"/>
                  <a:lumOff val="25000"/>
                </a:schemeClr>
              </a:solidFill>
              <a:latin typeface="Calibri" panose="020F0502020204030204" pitchFamily="34" charset="0"/>
              <a:ea typeface="+mn-ea"/>
            </a:endParaRPr>
          </a:p>
        </p:txBody>
      </p:sp>
      <p:pic>
        <p:nvPicPr>
          <p:cNvPr id="20" name="Picture 12" descr="https://www.biofilm.montana.edu/files/CBE/images/02_Drainpipe_mac.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743200"/>
            <a:ext cx="4406900" cy="3302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a:spLocks noChangeArrowheads="1"/>
          </p:cNvSpPr>
          <p:nvPr/>
        </p:nvSpPr>
        <p:spPr bwMode="auto">
          <a:xfrm flipV="1">
            <a:off x="274638" y="6518275"/>
            <a:ext cx="9725025" cy="28575"/>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10249" name="Picture 21"/>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626"/>
          <p:cNvSpPr>
            <a:spLocks/>
          </p:cNvSpPr>
          <p:nvPr/>
        </p:nvSpPr>
        <p:spPr bwMode="auto">
          <a:xfrm>
            <a:off x="7229475" y="3543300"/>
            <a:ext cx="0" cy="1349375"/>
          </a:xfrm>
          <a:custGeom>
            <a:avLst/>
            <a:gdLst>
              <a:gd name="T0" fmla="*/ 2581 h 2581"/>
              <a:gd name="T1" fmla="*/ 0 h 2581"/>
              <a:gd name="T2" fmla="*/ 2581 h 2581"/>
              <a:gd name="T3" fmla="*/ 2581 h 2581"/>
            </a:gdLst>
            <a:ahLst/>
            <a:cxnLst>
              <a:cxn ang="0">
                <a:pos x="0" y="T0"/>
              </a:cxn>
              <a:cxn ang="0">
                <a:pos x="0" y="T1"/>
              </a:cxn>
              <a:cxn ang="0">
                <a:pos x="0" y="T2"/>
              </a:cxn>
              <a:cxn ang="0">
                <a:pos x="0" y="T3"/>
              </a:cxn>
            </a:cxnLst>
            <a:rect l="0" t="0" r="r" b="b"/>
            <a:pathLst>
              <a:path h="2581">
                <a:moveTo>
                  <a:pt x="0" y="2581"/>
                </a:moveTo>
                <a:lnTo>
                  <a:pt x="0" y="0"/>
                </a:lnTo>
                <a:lnTo>
                  <a:pt x="0" y="2581"/>
                </a:lnTo>
                <a:lnTo>
                  <a:pt x="0" y="2581"/>
                </a:lnTo>
                <a:close/>
              </a:path>
            </a:pathLst>
          </a:custGeom>
          <a:solidFill>
            <a:srgbClr val="C02E49"/>
          </a:solidFill>
          <a:ln>
            <a:noFill/>
          </a:ln>
        </p:spPr>
        <p:txBody>
          <a:bodyPr lIns="68580" tIns="34290" rIns="68580" bIns="34290"/>
          <a:lstStyle/>
          <a:p>
            <a:pPr>
              <a:defRPr/>
            </a:pPr>
            <a:endParaRPr lang="en-US" sz="1350">
              <a:latin typeface="Calibri" panose="020F0502020204030204" pitchFamily="34" charset="0"/>
              <a:ea typeface="+mn-ea"/>
            </a:endParaRPr>
          </a:p>
        </p:txBody>
      </p:sp>
      <p:sp>
        <p:nvSpPr>
          <p:cNvPr id="36" name="Rectangle 35"/>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E59AA"/>
              </a:solidFill>
            </a:endParaRPr>
          </a:p>
        </p:txBody>
      </p:sp>
      <p:sp>
        <p:nvSpPr>
          <p:cNvPr id="60" name="Rectangle 59"/>
          <p:cNvSpPr/>
          <p:nvPr/>
        </p:nvSpPr>
        <p:spPr>
          <a:xfrm>
            <a:off x="1146175" y="496888"/>
            <a:ext cx="65214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ZA" altLang="en-US" sz="3200" b="1" dirty="0">
                <a:solidFill>
                  <a:srgbClr val="3B495E"/>
                </a:solidFill>
              </a:rPr>
              <a:t>The importance of biofilm removal</a:t>
            </a:r>
            <a:endParaRPr lang="en-US" sz="3200" b="1" dirty="0">
              <a:solidFill>
                <a:srgbClr val="3B495E"/>
              </a:solidFill>
            </a:endParaRPr>
          </a:p>
        </p:txBody>
      </p:sp>
      <p:sp>
        <p:nvSpPr>
          <p:cNvPr id="12292"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 name="TextBox 25"/>
          <p:cNvSpPr txBox="1"/>
          <p:nvPr/>
        </p:nvSpPr>
        <p:spPr>
          <a:xfrm>
            <a:off x="449263" y="1981200"/>
            <a:ext cx="5427662" cy="4384675"/>
          </a:xfrm>
          <a:prstGeom prst="rect">
            <a:avLst/>
          </a:prstGeom>
          <a:noFill/>
        </p:spPr>
        <p:txBody>
          <a:bodyPr>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just">
              <a:lnSpc>
                <a:spcPts val="2400"/>
              </a:lnSpc>
              <a:spcAft>
                <a:spcPts val="1200"/>
              </a:spcAft>
              <a:buFont typeface="Arial" charset="0"/>
              <a:buChar char="•"/>
            </a:pPr>
            <a:r>
              <a:rPr lang="en-GB">
                <a:solidFill>
                  <a:srgbClr val="404040"/>
                </a:solidFill>
              </a:rPr>
              <a:t>It is much more </a:t>
            </a:r>
            <a:r>
              <a:rPr lang="en-GB" b="1">
                <a:solidFill>
                  <a:srgbClr val="404040"/>
                </a:solidFill>
              </a:rPr>
              <a:t>difficult and expensive</a:t>
            </a:r>
            <a:r>
              <a:rPr lang="en-GB">
                <a:solidFill>
                  <a:srgbClr val="404040"/>
                </a:solidFill>
              </a:rPr>
              <a:t>, both in terms of detergent/disinfectant concentration and contact time, to deal with a mature biofilm than an early-stage biofilm.</a:t>
            </a:r>
          </a:p>
          <a:p>
            <a:pPr algn="just">
              <a:lnSpc>
                <a:spcPts val="2400"/>
              </a:lnSpc>
              <a:spcAft>
                <a:spcPts val="1200"/>
              </a:spcAft>
              <a:buFont typeface="Arial" charset="0"/>
              <a:buChar char="•"/>
            </a:pPr>
            <a:r>
              <a:rPr lang="en-GB">
                <a:solidFill>
                  <a:srgbClr val="404040"/>
                </a:solidFill>
              </a:rPr>
              <a:t>The extracellular matrix (EPS) produced by biofilm </a:t>
            </a:r>
            <a:r>
              <a:rPr lang="en-GB" b="1">
                <a:solidFill>
                  <a:srgbClr val="404040"/>
                </a:solidFill>
              </a:rPr>
              <a:t>increases its resistance </a:t>
            </a:r>
            <a:r>
              <a:rPr lang="en-GB">
                <a:solidFill>
                  <a:srgbClr val="404040"/>
                </a:solidFill>
              </a:rPr>
              <a:t>to disinfectants by three orders of magnitude (x1000).</a:t>
            </a:r>
          </a:p>
          <a:p>
            <a:pPr algn="just">
              <a:lnSpc>
                <a:spcPts val="2400"/>
              </a:lnSpc>
              <a:spcAft>
                <a:spcPts val="1200"/>
              </a:spcAft>
              <a:buFont typeface="Arial" charset="0"/>
              <a:buChar char="•"/>
            </a:pPr>
            <a:r>
              <a:rPr lang="en-GB">
                <a:solidFill>
                  <a:srgbClr val="404040"/>
                </a:solidFill>
              </a:rPr>
              <a:t>Biofilm creates the ideal environment for the survival and growth of </a:t>
            </a:r>
            <a:r>
              <a:rPr lang="en-GB" b="1">
                <a:solidFill>
                  <a:srgbClr val="404040"/>
                </a:solidFill>
              </a:rPr>
              <a:t>pathogens.</a:t>
            </a:r>
          </a:p>
          <a:p>
            <a:pPr algn="just">
              <a:lnSpc>
                <a:spcPts val="2400"/>
              </a:lnSpc>
              <a:spcAft>
                <a:spcPts val="1200"/>
              </a:spcAft>
              <a:buFont typeface="Arial" charset="0"/>
              <a:buChar char="•"/>
            </a:pPr>
            <a:r>
              <a:rPr lang="en-GB">
                <a:solidFill>
                  <a:srgbClr val="404040"/>
                </a:solidFill>
              </a:rPr>
              <a:t>When a biofilm is mature, its outermost layers tend to detach and re-attach in other areas of the plant creating a cycle of </a:t>
            </a:r>
            <a:r>
              <a:rPr lang="en-GB" b="1">
                <a:solidFill>
                  <a:srgbClr val="404040"/>
                </a:solidFill>
              </a:rPr>
              <a:t>continuous microbial “spiking”.</a:t>
            </a:r>
          </a:p>
        </p:txBody>
      </p:sp>
      <p:pic>
        <p:nvPicPr>
          <p:cNvPr id="6155" name="Picture 2" descr="D:\Documenti\Biologia Marina\_Genova_\Microbiologia\ALVIM\Materiale informativo\Immagini\cleaning-effective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2527300"/>
            <a:ext cx="5359400" cy="3073400"/>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Box 1"/>
          <p:cNvSpPr txBox="1">
            <a:spLocks noChangeArrowheads="1"/>
          </p:cNvSpPr>
          <p:nvPr/>
        </p:nvSpPr>
        <p:spPr bwMode="auto">
          <a:xfrm>
            <a:off x="1146175" y="963613"/>
            <a:ext cx="10514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charset="0"/>
                <a:ea typeface="ＭＳ Ｐゴシック" charset="0"/>
              </a:defRPr>
            </a:lvl1pPr>
            <a:lvl2pPr marL="742950" indent="-285750">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eaLnBrk="0" fontAlgn="base" hangingPunct="0">
              <a:spcAft>
                <a:spcPct val="0"/>
              </a:spcAft>
              <a:buFont typeface="Arial" charset="0"/>
              <a:defRPr>
                <a:solidFill>
                  <a:schemeClr val="tx1"/>
                </a:solidFill>
                <a:latin typeface="Calibri" charset="0"/>
                <a:ea typeface="ＭＳ Ｐゴシック" charset="0"/>
              </a:defRPr>
            </a:lvl6pPr>
            <a:lvl7pPr eaLnBrk="0" fontAlgn="base" hangingPunct="0">
              <a:spcAft>
                <a:spcPct val="0"/>
              </a:spcAft>
              <a:buFont typeface="Arial" charset="0"/>
              <a:defRPr>
                <a:solidFill>
                  <a:schemeClr val="tx1"/>
                </a:solidFill>
                <a:latin typeface="Calibri" charset="0"/>
                <a:ea typeface="ＭＳ Ｐゴシック" charset="0"/>
              </a:defRPr>
            </a:lvl7pPr>
            <a:lvl8pPr eaLnBrk="0" fontAlgn="base" hangingPunct="0">
              <a:spcAft>
                <a:spcPct val="0"/>
              </a:spcAft>
              <a:buFont typeface="Arial" charset="0"/>
              <a:defRPr>
                <a:solidFill>
                  <a:schemeClr val="tx1"/>
                </a:solidFill>
                <a:latin typeface="Calibri" charset="0"/>
                <a:ea typeface="ＭＳ Ｐゴシック" charset="0"/>
              </a:defRPr>
            </a:lvl8pPr>
            <a:lvl9pPr eaLnBrk="0" fontAlgn="base" hangingPunct="0">
              <a:spcAft>
                <a:spcPct val="0"/>
              </a:spcAft>
              <a:buFont typeface="Arial" charset="0"/>
              <a:defRPr>
                <a:solidFill>
                  <a:schemeClr val="tx1"/>
                </a:solidFill>
                <a:latin typeface="Calibri" charset="0"/>
                <a:ea typeface="ＭＳ Ｐゴシック" charset="0"/>
              </a:defRPr>
            </a:lvl9pPr>
          </a:lstStyle>
          <a:p>
            <a:pPr>
              <a:lnSpc>
                <a:spcPts val="2400"/>
              </a:lnSpc>
              <a:spcAft>
                <a:spcPts val="1200"/>
              </a:spcAft>
            </a:pPr>
            <a:r>
              <a:rPr lang="en-GB" sz="2000" b="1">
                <a:solidFill>
                  <a:srgbClr val="3E59AA"/>
                </a:solidFill>
              </a:rPr>
              <a:t>Biofilm removal treatments must be applied as soon as bacteria start to settle on surfaces exposed to water</a:t>
            </a:r>
          </a:p>
        </p:txBody>
      </p:sp>
      <p:sp>
        <p:nvSpPr>
          <p:cNvPr id="12" name="Rectangle 11"/>
          <p:cNvSpPr>
            <a:spLocks noChangeArrowheads="1"/>
          </p:cNvSpPr>
          <p:nvPr/>
        </p:nvSpPr>
        <p:spPr bwMode="auto">
          <a:xfrm flipV="1">
            <a:off x="274638" y="6518275"/>
            <a:ext cx="9725025" cy="28575"/>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12297" name="Picture 12"/>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626"/>
          <p:cNvSpPr>
            <a:spLocks/>
          </p:cNvSpPr>
          <p:nvPr/>
        </p:nvSpPr>
        <p:spPr bwMode="auto">
          <a:xfrm>
            <a:off x="7229475" y="3543300"/>
            <a:ext cx="0" cy="1349375"/>
          </a:xfrm>
          <a:custGeom>
            <a:avLst/>
            <a:gdLst>
              <a:gd name="T0" fmla="*/ 2581 h 2581"/>
              <a:gd name="T1" fmla="*/ 0 h 2581"/>
              <a:gd name="T2" fmla="*/ 2581 h 2581"/>
              <a:gd name="T3" fmla="*/ 2581 h 2581"/>
            </a:gdLst>
            <a:ahLst/>
            <a:cxnLst>
              <a:cxn ang="0">
                <a:pos x="0" y="T0"/>
              </a:cxn>
              <a:cxn ang="0">
                <a:pos x="0" y="T1"/>
              </a:cxn>
              <a:cxn ang="0">
                <a:pos x="0" y="T2"/>
              </a:cxn>
              <a:cxn ang="0">
                <a:pos x="0" y="T3"/>
              </a:cxn>
            </a:cxnLst>
            <a:rect l="0" t="0" r="r" b="b"/>
            <a:pathLst>
              <a:path h="2581">
                <a:moveTo>
                  <a:pt x="0" y="2581"/>
                </a:moveTo>
                <a:lnTo>
                  <a:pt x="0" y="0"/>
                </a:lnTo>
                <a:lnTo>
                  <a:pt x="0" y="2581"/>
                </a:lnTo>
                <a:lnTo>
                  <a:pt x="0" y="2581"/>
                </a:lnTo>
                <a:close/>
              </a:path>
            </a:pathLst>
          </a:custGeom>
          <a:solidFill>
            <a:srgbClr val="C02E49"/>
          </a:solidFill>
          <a:ln>
            <a:noFill/>
          </a:ln>
        </p:spPr>
        <p:txBody>
          <a:bodyPr lIns="68580" tIns="34290" rIns="68580" bIns="34290"/>
          <a:lstStyle/>
          <a:p>
            <a:pPr>
              <a:defRPr/>
            </a:pPr>
            <a:endParaRPr lang="en-US" sz="1350">
              <a:latin typeface="Calibri" panose="020F0502020204030204" pitchFamily="34" charset="0"/>
              <a:ea typeface="+mn-ea"/>
            </a:endParaRPr>
          </a:p>
        </p:txBody>
      </p:sp>
      <p:sp>
        <p:nvSpPr>
          <p:cNvPr id="36" name="Rectangle 35"/>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E59AA"/>
              </a:solidFill>
            </a:endParaRPr>
          </a:p>
        </p:txBody>
      </p:sp>
      <p:sp>
        <p:nvSpPr>
          <p:cNvPr id="60" name="Rectangle 59"/>
          <p:cNvSpPr/>
          <p:nvPr/>
        </p:nvSpPr>
        <p:spPr>
          <a:xfrm>
            <a:off x="1146175" y="496888"/>
            <a:ext cx="65214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ZA" altLang="en-US" sz="3200" b="1" dirty="0">
                <a:solidFill>
                  <a:srgbClr val="3B495E"/>
                </a:solidFill>
              </a:rPr>
              <a:t>Legionella preventions</a:t>
            </a:r>
            <a:endParaRPr lang="en-US" sz="3200" b="1" dirty="0">
              <a:solidFill>
                <a:srgbClr val="3B495E"/>
              </a:solidFill>
            </a:endParaRPr>
          </a:p>
        </p:txBody>
      </p:sp>
      <p:sp>
        <p:nvSpPr>
          <p:cNvPr id="14340"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 name="TextBox 25"/>
          <p:cNvSpPr txBox="1"/>
          <p:nvPr/>
        </p:nvSpPr>
        <p:spPr>
          <a:xfrm>
            <a:off x="6096000" y="1344613"/>
            <a:ext cx="4949825" cy="4384675"/>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just">
              <a:lnSpc>
                <a:spcPts val="2400"/>
              </a:lnSpc>
              <a:spcAft>
                <a:spcPts val="1200"/>
              </a:spcAft>
            </a:pPr>
            <a:r>
              <a:rPr lang="en-GB">
                <a:solidFill>
                  <a:srgbClr val="404040"/>
                </a:solidFill>
              </a:rPr>
              <a:t>Biofilm is known to represent the ideal environment for the survival of bacterial colonies potentially very dangerous to human health, as for example Legionella pneumophila.  </a:t>
            </a:r>
          </a:p>
          <a:p>
            <a:pPr algn="just">
              <a:lnSpc>
                <a:spcPts val="2400"/>
              </a:lnSpc>
              <a:spcAft>
                <a:spcPts val="1200"/>
              </a:spcAft>
            </a:pPr>
            <a:r>
              <a:rPr lang="en-GB">
                <a:solidFill>
                  <a:srgbClr val="404040"/>
                </a:solidFill>
              </a:rPr>
              <a:t>These bacteria are known to proliferate in cooling systems with direct air/water exchange (cooling towers, air conditioners, etc.) and can pass into the air during spraying.  In the air, dangerous bacterial colonies an travel for kilometres, representing a possible hazard.  </a:t>
            </a:r>
          </a:p>
          <a:p>
            <a:pPr algn="just">
              <a:lnSpc>
                <a:spcPts val="2400"/>
              </a:lnSpc>
              <a:spcAft>
                <a:spcPts val="1200"/>
              </a:spcAft>
            </a:pPr>
            <a:r>
              <a:rPr lang="en-GB">
                <a:solidFill>
                  <a:srgbClr val="404040"/>
                </a:solidFill>
              </a:rPr>
              <a:t>It is therefore important to control biofilm formation to minimize the risk of dangerous bacterial contamination.</a:t>
            </a:r>
            <a:endParaRPr lang="en-GB" b="1">
              <a:solidFill>
                <a:srgbClr val="404040"/>
              </a:solidFill>
            </a:endParaRPr>
          </a:p>
        </p:txBody>
      </p:sp>
      <p:sp>
        <p:nvSpPr>
          <p:cNvPr id="12" name="Rectangle 11"/>
          <p:cNvSpPr>
            <a:spLocks noChangeArrowheads="1"/>
          </p:cNvSpPr>
          <p:nvPr/>
        </p:nvSpPr>
        <p:spPr bwMode="auto">
          <a:xfrm flipV="1">
            <a:off x="274638" y="6518275"/>
            <a:ext cx="9725025" cy="28575"/>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5" name="Oval 4"/>
          <p:cNvSpPr>
            <a:spLocks noChangeArrowheads="1"/>
          </p:cNvSpPr>
          <p:nvPr/>
        </p:nvSpPr>
        <p:spPr bwMode="auto">
          <a:xfrm rot="-5400000">
            <a:off x="1965325" y="2228851"/>
            <a:ext cx="2505075" cy="2400300"/>
          </a:xfrm>
          <a:prstGeom prst="ellipse">
            <a:avLst/>
          </a:prstGeom>
          <a:blipFill dpi="0" rotWithShape="1">
            <a:blip r:embed="rId3"/>
            <a:srcRect/>
            <a:stretch>
              <a:fillRect/>
            </a:stretch>
          </a:blipFill>
          <a:ln w="12700">
            <a:solidFill>
              <a:srgbClr val="2F528F"/>
            </a:solidFill>
            <a:miter lim="800000"/>
            <a:headEnd/>
            <a:tailEnd/>
          </a:ln>
        </p:spPr>
        <p:txBody>
          <a:bodyPr anchor="ctr"/>
          <a:lstStyle/>
          <a:p>
            <a:pPr algn="ctr">
              <a:defRPr/>
            </a:pPr>
            <a:endParaRPr lang="en-US">
              <a:solidFill>
                <a:schemeClr val="lt1"/>
              </a:solidFill>
              <a:latin typeface="+mn-lt"/>
              <a:ea typeface="+mn-ea"/>
            </a:endParaRPr>
          </a:p>
        </p:txBody>
      </p:sp>
      <p:pic>
        <p:nvPicPr>
          <p:cNvPr id="14344" name="Picture 13"/>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3"/>
          <p:cNvPicPr>
            <a:picLocks noChangeAspect="1" noChangeArrowheads="1"/>
          </p:cNvPicPr>
          <p:nvPr/>
        </p:nvPicPr>
        <p:blipFill>
          <a:blip r:embed="rId3">
            <a:extLst>
              <a:ext uri="{28A0092B-C50C-407E-A947-70E740481C1C}">
                <a14:useLocalDpi xmlns:a14="http://schemas.microsoft.com/office/drawing/2010/main" val="0"/>
              </a:ext>
            </a:extLst>
          </a:blip>
          <a:srcRect l="5533" r="4405" b="4848"/>
          <a:stretch>
            <a:fillRect/>
          </a:stretch>
        </p:blipFill>
        <p:spPr bwMode="auto">
          <a:xfrm>
            <a:off x="1482725" y="696913"/>
            <a:ext cx="74136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6388" name="Rectangle 9"/>
          <p:cNvSpPr>
            <a:spLocks noChangeArrowheads="1"/>
          </p:cNvSpPr>
          <p:nvPr/>
        </p:nvSpPr>
        <p:spPr bwMode="auto">
          <a:xfrm>
            <a:off x="1244600" y="412750"/>
            <a:ext cx="995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b="1">
                <a:solidFill>
                  <a:srgbClr val="3B495E"/>
                </a:solidFill>
              </a:rPr>
              <a:t>Installation</a:t>
            </a:r>
            <a:endParaRPr lang="en-GB" sz="3200" b="1">
              <a:solidFill>
                <a:srgbClr val="3B495E"/>
              </a:solidFill>
            </a:endParaRPr>
          </a:p>
        </p:txBody>
      </p:sp>
      <p:sp>
        <p:nvSpPr>
          <p:cNvPr id="16389"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 name="Rectangle 13"/>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91" name="Picture 19"/>
          <p:cNvPicPr>
            <a:picLocks noChangeAspect="1" noChangeArrowheads="1"/>
          </p:cNvPicPr>
          <p:nvPr/>
        </p:nvPicPr>
        <p:blipFill>
          <a:blip r:embed="rId4">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2675" y="323850"/>
            <a:ext cx="1704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2075" y="3148013"/>
            <a:ext cx="30099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8435" name="Rectangle 9"/>
          <p:cNvSpPr>
            <a:spLocks noChangeArrowheads="1"/>
          </p:cNvSpPr>
          <p:nvPr/>
        </p:nvSpPr>
        <p:spPr bwMode="auto">
          <a:xfrm>
            <a:off x="1244600" y="412750"/>
            <a:ext cx="995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b="1">
                <a:solidFill>
                  <a:srgbClr val="3B495E"/>
                </a:solidFill>
              </a:rPr>
              <a:t>Alvim biofilm detection technology</a:t>
            </a:r>
            <a:endParaRPr lang="en-GB" sz="3200" b="1">
              <a:solidFill>
                <a:srgbClr val="3B495E"/>
              </a:solidFill>
            </a:endParaRPr>
          </a:p>
        </p:txBody>
      </p:sp>
      <p:sp>
        <p:nvSpPr>
          <p:cNvPr id="18436"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 name="TextBox 1"/>
          <p:cNvSpPr txBox="1"/>
          <p:nvPr/>
        </p:nvSpPr>
        <p:spPr>
          <a:xfrm>
            <a:off x="1244600" y="898525"/>
            <a:ext cx="11241088" cy="422275"/>
          </a:xfrm>
          <a:prstGeom prst="rect">
            <a:avLst/>
          </a:prstGeom>
          <a:noFill/>
        </p:spPr>
        <p:txBody>
          <a:bodyPr>
            <a:spAutoFit/>
          </a:bodyPr>
          <a:lstStyle/>
          <a:p>
            <a:pPr>
              <a:lnSpc>
                <a:spcPts val="2800"/>
              </a:lnSpc>
              <a:defRPr/>
            </a:pPr>
            <a:r>
              <a:rPr lang="en-GB" dirty="0">
                <a:solidFill>
                  <a:schemeClr val="tx1">
                    <a:lumMod val="75000"/>
                    <a:lumOff val="25000"/>
                  </a:schemeClr>
                </a:solidFill>
                <a:latin typeface="Calibri" panose="020F0502020204030204" pitchFamily="34" charset="0"/>
                <a:ea typeface="+mn-ea"/>
              </a:rPr>
              <a:t>The Alvim biofilm sensor allows for reliable, early-stage biofilm detection.  </a:t>
            </a:r>
          </a:p>
        </p:txBody>
      </p:sp>
      <p:sp>
        <p:nvSpPr>
          <p:cNvPr id="14" name="Rectangle 13"/>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p:cNvSpPr/>
          <p:nvPr/>
        </p:nvSpPr>
        <p:spPr>
          <a:xfrm>
            <a:off x="701675" y="1477963"/>
            <a:ext cx="2605088" cy="2617787"/>
          </a:xfrm>
          <a:prstGeom prst="ellipse">
            <a:avLst/>
          </a:prstGeom>
          <a:solidFill>
            <a:schemeClr val="tx2">
              <a:lumMod val="60000"/>
              <a:lumOff val="40000"/>
            </a:schemeClr>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spcAft>
                <a:spcPts val="0"/>
              </a:spcAft>
              <a:defRPr/>
            </a:pPr>
            <a:r>
              <a:rPr lang="en-ZA" altLang="en-US" b="1" dirty="0">
                <a:solidFill>
                  <a:srgbClr val="3E59AA"/>
                </a:solidFill>
              </a:rPr>
              <a:t>Real-time</a:t>
            </a:r>
          </a:p>
          <a:p>
            <a:pPr marL="285750" indent="-285750" algn="ctr">
              <a:spcAft>
                <a:spcPts val="0"/>
              </a:spcAft>
              <a:defRPr/>
            </a:pPr>
            <a:r>
              <a:rPr lang="en-ZA" altLang="en-US" b="1" dirty="0">
                <a:solidFill>
                  <a:srgbClr val="3E59AA"/>
                </a:solidFill>
              </a:rPr>
              <a:t>data</a:t>
            </a:r>
            <a:r>
              <a:rPr lang="en-ZA" altLang="en-US" b="1" dirty="0">
                <a:solidFill>
                  <a:schemeClr val="bg1"/>
                </a:solidFill>
              </a:rPr>
              <a:t> </a:t>
            </a:r>
            <a:r>
              <a:rPr lang="en-ZA" altLang="en-US" dirty="0">
                <a:solidFill>
                  <a:schemeClr val="bg1"/>
                </a:solidFill>
              </a:rPr>
              <a:t>on microbial</a:t>
            </a:r>
          </a:p>
          <a:p>
            <a:pPr marL="285750" indent="-285750" algn="ctr">
              <a:spcAft>
                <a:spcPts val="0"/>
              </a:spcAft>
              <a:defRPr/>
            </a:pPr>
            <a:r>
              <a:rPr lang="en-ZA" altLang="en-US" dirty="0">
                <a:solidFill>
                  <a:schemeClr val="bg1"/>
                </a:solidFill>
              </a:rPr>
              <a:t>attachment</a:t>
            </a:r>
          </a:p>
        </p:txBody>
      </p:sp>
      <p:sp>
        <p:nvSpPr>
          <p:cNvPr id="15" name="Oval 14"/>
          <p:cNvSpPr/>
          <p:nvPr/>
        </p:nvSpPr>
        <p:spPr>
          <a:xfrm>
            <a:off x="1306513" y="3540125"/>
            <a:ext cx="2605087" cy="2617788"/>
          </a:xfrm>
          <a:prstGeom prst="ellipse">
            <a:avLst/>
          </a:prstGeom>
          <a:solidFill>
            <a:schemeClr val="tx2">
              <a:lumMod val="60000"/>
              <a:lumOff val="40000"/>
            </a:schemeClr>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n-ZA" altLang="en-US" b="1" dirty="0">
                <a:solidFill>
                  <a:srgbClr val="3E59AA"/>
                </a:solidFill>
              </a:rPr>
              <a:t>Data-driven decisions </a:t>
            </a:r>
            <a:r>
              <a:rPr lang="en-ZA" altLang="en-US" dirty="0">
                <a:solidFill>
                  <a:schemeClr val="bg1"/>
                </a:solidFill>
              </a:rPr>
              <a:t>about when to apply biofilm treatment</a:t>
            </a:r>
          </a:p>
        </p:txBody>
      </p:sp>
      <p:sp>
        <p:nvSpPr>
          <p:cNvPr id="16" name="Oval 15"/>
          <p:cNvSpPr/>
          <p:nvPr/>
        </p:nvSpPr>
        <p:spPr>
          <a:xfrm>
            <a:off x="2986088" y="1898650"/>
            <a:ext cx="2605087" cy="2617788"/>
          </a:xfrm>
          <a:prstGeom prst="ellipse">
            <a:avLst/>
          </a:prstGeom>
          <a:solidFill>
            <a:schemeClr val="tx2">
              <a:lumMod val="60000"/>
              <a:lumOff val="40000"/>
            </a:schemeClr>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n-ZA" altLang="en-US" dirty="0">
                <a:solidFill>
                  <a:schemeClr val="bg1"/>
                </a:solidFill>
              </a:rPr>
              <a:t>Accurate management of </a:t>
            </a:r>
            <a:r>
              <a:rPr lang="en-ZA" altLang="en-US" b="1" dirty="0">
                <a:solidFill>
                  <a:srgbClr val="3E59AA"/>
                </a:solidFill>
              </a:rPr>
              <a:t>chemical </a:t>
            </a:r>
            <a:r>
              <a:rPr lang="en-ZA" altLang="en-US" dirty="0">
                <a:solidFill>
                  <a:schemeClr val="bg1"/>
                </a:solidFill>
              </a:rPr>
              <a:t>consumption</a:t>
            </a:r>
          </a:p>
        </p:txBody>
      </p:sp>
      <p:sp>
        <p:nvSpPr>
          <p:cNvPr id="7" name="TextBox 6"/>
          <p:cNvSpPr txBox="1"/>
          <p:nvPr/>
        </p:nvSpPr>
        <p:spPr>
          <a:xfrm>
            <a:off x="6223000" y="2393950"/>
            <a:ext cx="4978400" cy="2492375"/>
          </a:xfrm>
          <a:prstGeom prst="rect">
            <a:avLst/>
          </a:prstGeom>
          <a:noFill/>
        </p:spPr>
        <p:txBody>
          <a:bodyPr>
            <a:spAutoFit/>
          </a:bodyPr>
          <a:lstStyle/>
          <a:p>
            <a:pPr>
              <a:spcBef>
                <a:spcPts val="600"/>
              </a:spcBef>
              <a:spcAft>
                <a:spcPts val="600"/>
              </a:spcAft>
              <a:defRPr/>
            </a:pPr>
            <a:r>
              <a:rPr lang="en-US" b="1" dirty="0">
                <a:solidFill>
                  <a:schemeClr val="tx2">
                    <a:lumMod val="75000"/>
                  </a:schemeClr>
                </a:solidFill>
                <a:latin typeface="Calibri" panose="020F0502020204030204" pitchFamily="34" charset="0"/>
                <a:ea typeface="+mn-ea"/>
              </a:rPr>
              <a:t>Process optimisation:</a:t>
            </a:r>
          </a:p>
          <a:p>
            <a:pPr marL="285750" indent="-285750">
              <a:spcBef>
                <a:spcPts val="600"/>
              </a:spcBef>
              <a:spcAft>
                <a:spcPts val="600"/>
              </a:spcAft>
              <a:buFont typeface="Arial" panose="020B0604020202020204" pitchFamily="34" charset="0"/>
              <a:buChar char="•"/>
              <a:defRPr/>
            </a:pPr>
            <a:r>
              <a:rPr lang="en-US" dirty="0">
                <a:solidFill>
                  <a:schemeClr val="tx2">
                    <a:lumMod val="75000"/>
                  </a:schemeClr>
                </a:solidFill>
                <a:latin typeface="Calibri" panose="020F0502020204030204" pitchFamily="34" charset="0"/>
                <a:ea typeface="+mn-ea"/>
              </a:rPr>
              <a:t>Evaluation of detergent-disinfection system effectiveness</a:t>
            </a:r>
          </a:p>
          <a:p>
            <a:pPr marL="285750" indent="-285750">
              <a:spcBef>
                <a:spcPts val="600"/>
              </a:spcBef>
              <a:spcAft>
                <a:spcPts val="600"/>
              </a:spcAft>
              <a:buFont typeface="Arial" panose="020B0604020202020204" pitchFamily="34" charset="0"/>
              <a:buChar char="•"/>
              <a:defRPr/>
            </a:pPr>
            <a:r>
              <a:rPr lang="en-US" dirty="0">
                <a:solidFill>
                  <a:schemeClr val="tx2">
                    <a:lumMod val="75000"/>
                  </a:schemeClr>
                </a:solidFill>
                <a:latin typeface="Calibri" panose="020F0502020204030204" pitchFamily="34" charset="0"/>
                <a:ea typeface="+mn-ea"/>
              </a:rPr>
              <a:t>Timely alerts in case of malfunctioning of detergent and disinfection system</a:t>
            </a:r>
          </a:p>
          <a:p>
            <a:pPr marL="285750" indent="-285750">
              <a:spcBef>
                <a:spcPts val="600"/>
              </a:spcBef>
              <a:spcAft>
                <a:spcPts val="600"/>
              </a:spcAft>
              <a:buFont typeface="Arial" panose="020B0604020202020204" pitchFamily="34" charset="0"/>
              <a:buChar char="•"/>
              <a:defRPr/>
            </a:pPr>
            <a:r>
              <a:rPr lang="en-US" dirty="0">
                <a:solidFill>
                  <a:schemeClr val="tx2">
                    <a:lumMod val="75000"/>
                  </a:schemeClr>
                </a:solidFill>
                <a:latin typeface="Calibri" panose="020F0502020204030204" pitchFamily="34" charset="0"/>
                <a:ea typeface="+mn-ea"/>
              </a:rPr>
              <a:t>Use of enzymatic treatments in function of the real needs </a:t>
            </a:r>
          </a:p>
        </p:txBody>
      </p:sp>
      <p:pic>
        <p:nvPicPr>
          <p:cNvPr id="18443" name="Picture 19"/>
          <p:cNvPicPr>
            <a:picLocks noChangeAspect="1" noChangeArrowheads="1"/>
          </p:cNvPicPr>
          <p:nvPr/>
        </p:nvPicPr>
        <p:blipFill>
          <a:blip r:embed="rId3">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323850"/>
            <a:ext cx="1704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274638" y="6519863"/>
            <a:ext cx="6634162" cy="44450"/>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6908800" y="6519863"/>
            <a:ext cx="3179763" cy="46037"/>
          </a:xfrm>
          <a:prstGeom prst="rect">
            <a:avLst/>
          </a:prstGeom>
          <a:solidFill>
            <a:srgbClr val="3B49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0483" name="Rectangle 9"/>
          <p:cNvSpPr>
            <a:spLocks noChangeArrowheads="1"/>
          </p:cNvSpPr>
          <p:nvPr/>
        </p:nvSpPr>
        <p:spPr bwMode="auto">
          <a:xfrm>
            <a:off x="1244600" y="412750"/>
            <a:ext cx="995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3200" b="1">
                <a:solidFill>
                  <a:srgbClr val="3B495E"/>
                </a:solidFill>
              </a:rPr>
              <a:t>Alvim biofilm detection technology</a:t>
            </a:r>
            <a:endParaRPr lang="en-GB" sz="3200" b="1">
              <a:solidFill>
                <a:srgbClr val="3B495E"/>
              </a:solidFill>
            </a:endParaRPr>
          </a:p>
        </p:txBody>
      </p:sp>
      <p:sp>
        <p:nvSpPr>
          <p:cNvPr id="20484" name="Picture 9"/>
          <p:cNvSpPr>
            <a:spLocks noChangeAspect="1" noChangeArrowheads="1"/>
          </p:cNvSpPr>
          <p:nvPr/>
        </p:nvSpPr>
        <p:spPr bwMode="auto">
          <a:xfrm>
            <a:off x="10233025" y="6364288"/>
            <a:ext cx="1184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 name="TextBox 1"/>
          <p:cNvSpPr txBox="1"/>
          <p:nvPr/>
        </p:nvSpPr>
        <p:spPr>
          <a:xfrm>
            <a:off x="1244600" y="898525"/>
            <a:ext cx="11241088" cy="422275"/>
          </a:xfrm>
          <a:prstGeom prst="rect">
            <a:avLst/>
          </a:prstGeom>
          <a:noFill/>
        </p:spPr>
        <p:txBody>
          <a:bodyPr>
            <a:spAutoFit/>
          </a:bodyPr>
          <a:lstStyle/>
          <a:p>
            <a:pPr>
              <a:lnSpc>
                <a:spcPts val="2800"/>
              </a:lnSpc>
              <a:defRPr/>
            </a:pPr>
            <a:r>
              <a:rPr lang="en-GB" dirty="0">
                <a:solidFill>
                  <a:schemeClr val="tx1">
                    <a:lumMod val="75000"/>
                    <a:lumOff val="25000"/>
                  </a:schemeClr>
                </a:solidFill>
                <a:latin typeface="Calibri" panose="020F0502020204030204" pitchFamily="34" charset="0"/>
                <a:ea typeface="+mn-ea"/>
              </a:rPr>
              <a:t>The Alvim biofilm sensor allows for reliable, early-stage biofilm detection.  </a:t>
            </a:r>
          </a:p>
        </p:txBody>
      </p:sp>
      <p:sp>
        <p:nvSpPr>
          <p:cNvPr id="14" name="Rectangle 13"/>
          <p:cNvSpPr/>
          <p:nvPr/>
        </p:nvSpPr>
        <p:spPr>
          <a:xfrm>
            <a:off x="0" y="484188"/>
            <a:ext cx="1042988" cy="457200"/>
          </a:xfrm>
          <a:prstGeom prst="rect">
            <a:avLst/>
          </a:prstGeom>
          <a:solidFill>
            <a:srgbClr val="3E59AA"/>
          </a:solidFill>
          <a:ln>
            <a:solidFill>
              <a:srgbClr val="3E59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7" name="Picture 19"/>
          <p:cNvPicPr>
            <a:picLocks noChangeAspect="1" noChangeArrowheads="1"/>
          </p:cNvPicPr>
          <p:nvPr/>
        </p:nvPicPr>
        <p:blipFill>
          <a:blip r:embed="rId3">
            <a:extLst>
              <a:ext uri="{28A0092B-C50C-407E-A947-70E740481C1C}">
                <a14:useLocalDpi xmlns:a14="http://schemas.microsoft.com/office/drawing/2010/main" val="0"/>
              </a:ext>
            </a:extLst>
          </a:blip>
          <a:srcRect l="37257" t="7726" r="8125" b="52516"/>
          <a:stretch>
            <a:fillRect/>
          </a:stretch>
        </p:blipFill>
        <p:spPr bwMode="auto">
          <a:xfrm>
            <a:off x="10186988" y="6324600"/>
            <a:ext cx="16652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323850"/>
            <a:ext cx="17049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23888" y="3124200"/>
            <a:ext cx="10944225" cy="1323975"/>
          </a:xfrm>
          <a:prstGeom prst="rect">
            <a:avLst/>
          </a:prstGeom>
        </p:spPr>
        <p:txBody>
          <a:bodyPr>
            <a:spAutoFit/>
          </a:bodyPr>
          <a:lstStyle/>
          <a:p>
            <a:pPr algn="just"/>
            <a:r>
              <a:rPr lang="en-GB" sz="2000" i="1">
                <a:solidFill>
                  <a:srgbClr val="404040"/>
                </a:solidFill>
              </a:rPr>
              <a:t>”The Alvim technology has helped us optimize biocide injection while at the same time minimize biofilm growth.  We are able to compare different biocide treatments: chemicals, protocols, method of injection.  The system has helped us detect early upset information such as  injection failure, chemical performance issues and we are able to adapt chemical treatments to match changes in operating conditions”</a:t>
            </a:r>
          </a:p>
        </p:txBody>
      </p:sp>
      <p:pic>
        <p:nvPicPr>
          <p:cNvPr id="20490" name="Picture 2"/>
          <p:cNvPicPr>
            <a:picLocks noChangeAspect="1" noChangeArrowheads="1"/>
          </p:cNvPicPr>
          <p:nvPr/>
        </p:nvPicPr>
        <p:blipFill>
          <a:blip r:embed="rId5">
            <a:extLst>
              <a:ext uri="{28A0092B-C50C-407E-A947-70E740481C1C}">
                <a14:useLocalDpi xmlns:a14="http://schemas.microsoft.com/office/drawing/2010/main" val="0"/>
              </a:ext>
            </a:extLst>
          </a:blip>
          <a:srcRect l="35121" r="42406" b="86253"/>
          <a:stretch>
            <a:fillRect/>
          </a:stretch>
        </p:blipFill>
        <p:spPr bwMode="auto">
          <a:xfrm>
            <a:off x="274638" y="2276475"/>
            <a:ext cx="2595562"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5787</TotalTime>
  <Words>1190</Words>
  <Application>Microsoft Macintosh PowerPoint</Application>
  <PresentationFormat>Custom</PresentationFormat>
  <Paragraphs>143</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Garcia Warner</dc:creator>
  <cp:lastModifiedBy>Lyn</cp:lastModifiedBy>
  <cp:revision>198</cp:revision>
  <cp:lastPrinted>2018-09-05T14:12:18Z</cp:lastPrinted>
  <dcterms:created xsi:type="dcterms:W3CDTF">2018-04-28T15:56:53Z</dcterms:created>
  <dcterms:modified xsi:type="dcterms:W3CDTF">2020-07-08T08:44:16Z</dcterms:modified>
</cp:coreProperties>
</file>